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5"/>
  </p:notesMasterIdLst>
  <p:sldIdLst>
    <p:sldId id="3825" r:id="rId5"/>
    <p:sldId id="3843" r:id="rId6"/>
    <p:sldId id="3836" r:id="rId7"/>
    <p:sldId id="3826" r:id="rId8"/>
    <p:sldId id="3828" r:id="rId9"/>
    <p:sldId id="257" r:id="rId10"/>
    <p:sldId id="3837" r:id="rId11"/>
    <p:sldId id="3839" r:id="rId12"/>
    <p:sldId id="3848" r:id="rId13"/>
    <p:sldId id="3849" r:id="rId14"/>
    <p:sldId id="3846" r:id="rId15"/>
    <p:sldId id="3847" r:id="rId16"/>
    <p:sldId id="3841" r:id="rId17"/>
    <p:sldId id="3844" r:id="rId18"/>
    <p:sldId id="3791" r:id="rId19"/>
    <p:sldId id="3850" r:id="rId20"/>
    <p:sldId id="3842" r:id="rId21"/>
    <p:sldId id="3829" r:id="rId22"/>
    <p:sldId id="3833" r:id="rId23"/>
    <p:sldId id="3834"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B25C9-6551-4BF2-8787-30B7E98FE184}" v="1" dt="2023-10-05T13:12:16.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12.565" idx="3">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xmlns:p15="http://schemas.microsoft.com/office/powerpoint/2012/main" timeZoneBias="240"/>
      </p:ext>
    </p:extLst>
  </p:cm>
  <p:cm authorId="1" dt="2022-05-03T09:24:56.839" idx="4">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a:t>Fall 2021</a:t>
          </a:r>
        </a:p>
        <a:p>
          <a:r>
            <a:rPr lang="en-US" b="0" i="0" u="none"/>
            <a:t>GO Team Developed 2021-2025 Strategic Plan</a:t>
          </a:r>
          <a:endParaRPr lang="en-US"/>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2023</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2023</a:t>
          </a:r>
        </a:p>
        <a:p>
          <a:r>
            <a:rPr lang="en-US" b="0" u="none" dirty="0"/>
            <a:t>School Leadership completed 2023-2024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2023</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SY24-25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0D13E-8387-497F-9AE9-0CA64B11321E}"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0B9D68F0-EE5D-4AEA-8EF6-E4C3A02DEDA6}">
      <dgm:prSet phldrT="[Text]" custT="1"/>
      <dgm:spPr>
        <a:solidFill>
          <a:schemeClr val="accent1"/>
        </a:solidFill>
      </dgm:spPr>
      <dgm:t>
        <a:bodyPr vert="vert"/>
        <a:lstStyle/>
        <a:p>
          <a:r>
            <a:rPr lang="en-US" sz="2400" b="1" dirty="0">
              <a:solidFill>
                <a:schemeClr val="tx2"/>
              </a:solidFill>
            </a:rPr>
            <a:t>If not, which CIP Goal(s) are missing and should be added to the Strategic Plan?</a:t>
          </a:r>
          <a:endParaRPr lang="en-US" sz="2400" dirty="0"/>
        </a:p>
      </dgm:t>
    </dgm:pt>
    <dgm:pt modelId="{7BCD8C26-3E7F-47A3-9D33-56476FC36C16}" type="parTrans" cxnId="{3558A27A-8DF5-4AB3-82F1-C28227EBF48F}">
      <dgm:prSet/>
      <dgm:spPr/>
      <dgm:t>
        <a:bodyPr/>
        <a:lstStyle/>
        <a:p>
          <a:endParaRPr lang="en-US"/>
        </a:p>
      </dgm:t>
    </dgm:pt>
    <dgm:pt modelId="{839B795F-49C1-494A-900B-A0C1FB705537}" type="sibTrans" cxnId="{3558A27A-8DF5-4AB3-82F1-C28227EBF48F}">
      <dgm:prSet/>
      <dgm:spPr/>
      <dgm:t>
        <a:bodyPr/>
        <a:lstStyle/>
        <a:p>
          <a:endParaRPr lang="en-US"/>
        </a:p>
      </dgm:t>
    </dgm:pt>
    <dgm:pt modelId="{846D2822-EEF6-4383-AC22-42B1E37D5EB2}">
      <dgm:prSet phldrT="[Text]" phldr="1"/>
      <dgm:spPr/>
      <dgm:t>
        <a:bodyPr/>
        <a:lstStyle/>
        <a:p>
          <a:endParaRPr lang="en-US"/>
        </a:p>
      </dgm:t>
    </dgm:pt>
    <dgm:pt modelId="{78C56BFC-64AE-452D-B9A1-DD2A467FDBE1}" type="parTrans" cxnId="{3F7A286B-1A01-4EEE-BD7D-3A63C6760E53}">
      <dgm:prSet/>
      <dgm:spPr/>
      <dgm:t>
        <a:bodyPr/>
        <a:lstStyle/>
        <a:p>
          <a:endParaRPr lang="en-US"/>
        </a:p>
      </dgm:t>
    </dgm:pt>
    <dgm:pt modelId="{C980D98E-9DFB-4FEF-BE8F-BAE761BCE05A}" type="sibTrans" cxnId="{3F7A286B-1A01-4EEE-BD7D-3A63C6760E53}">
      <dgm:prSet/>
      <dgm:spPr/>
      <dgm:t>
        <a:bodyPr/>
        <a:lstStyle/>
        <a:p>
          <a:endParaRPr lang="en-US"/>
        </a:p>
      </dgm:t>
    </dgm:pt>
    <dgm:pt modelId="{6BCA434A-9E79-40A6-9DBA-AC74ADA4C1A5}">
      <dgm:prSet phldrT="[Text]" phldr="1"/>
      <dgm:spPr/>
      <dgm:t>
        <a:bodyPr/>
        <a:lstStyle/>
        <a:p>
          <a:endParaRPr lang="en-US"/>
        </a:p>
      </dgm:t>
    </dgm:pt>
    <dgm:pt modelId="{6AFB04C1-FD02-45B4-A60D-C60703F9B20E}" type="parTrans" cxnId="{7C32A66E-5D30-4A7E-AE22-B89A7304F846}">
      <dgm:prSet/>
      <dgm:spPr/>
      <dgm:t>
        <a:bodyPr/>
        <a:lstStyle/>
        <a:p>
          <a:endParaRPr lang="en-US"/>
        </a:p>
      </dgm:t>
    </dgm:pt>
    <dgm:pt modelId="{5970831F-3F18-459B-9C87-D89FE94C007B}" type="sibTrans" cxnId="{7C32A66E-5D30-4A7E-AE22-B89A7304F846}">
      <dgm:prSet/>
      <dgm:spPr/>
      <dgm:t>
        <a:bodyPr/>
        <a:lstStyle/>
        <a:p>
          <a:endParaRPr lang="en-US"/>
        </a:p>
      </dgm:t>
    </dgm:pt>
    <dgm:pt modelId="{C73A12E2-3E56-495C-BE90-65A1523332DD}">
      <dgm:prSet phldrT="[Text]" phldr="1"/>
      <dgm:spPr/>
      <dgm:t>
        <a:bodyPr/>
        <a:lstStyle/>
        <a:p>
          <a:endParaRPr lang="en-US"/>
        </a:p>
      </dgm:t>
    </dgm:pt>
    <dgm:pt modelId="{564B08E0-503F-4382-8A0F-61A1552F9B07}" type="parTrans" cxnId="{AADDAFB4-3174-4E5B-97DC-66D49034DA36}">
      <dgm:prSet/>
      <dgm:spPr/>
      <dgm:t>
        <a:bodyPr/>
        <a:lstStyle/>
        <a:p>
          <a:endParaRPr lang="en-US"/>
        </a:p>
      </dgm:t>
    </dgm:pt>
    <dgm:pt modelId="{7ABB83F0-8F20-4AD7-A4AC-BC6642E8BE51}" type="sibTrans" cxnId="{AADDAFB4-3174-4E5B-97DC-66D49034DA36}">
      <dgm:prSet/>
      <dgm:spPr/>
      <dgm:t>
        <a:bodyPr/>
        <a:lstStyle/>
        <a:p>
          <a:endParaRPr lang="en-US"/>
        </a:p>
      </dgm:t>
    </dgm:pt>
    <dgm:pt modelId="{42250AB6-48ED-48D1-9C7C-853DD6BD4E7B}" type="pres">
      <dgm:prSet presAssocID="{8BB0D13E-8387-497F-9AE9-0CA64B11321E}" presName="Name0" presStyleCnt="0">
        <dgm:presLayoutVars>
          <dgm:chPref val="1"/>
          <dgm:dir/>
          <dgm:animOne val="branch"/>
          <dgm:animLvl val="lvl"/>
          <dgm:resizeHandles val="exact"/>
        </dgm:presLayoutVars>
      </dgm:prSet>
      <dgm:spPr/>
    </dgm:pt>
    <dgm:pt modelId="{74671C8D-E163-486F-97D1-38B8C6D9B609}" type="pres">
      <dgm:prSet presAssocID="{0B9D68F0-EE5D-4AEA-8EF6-E4C3A02DEDA6}" presName="root1" presStyleCnt="0"/>
      <dgm:spPr/>
    </dgm:pt>
    <dgm:pt modelId="{710BE217-76F0-48CD-A1EE-A7A1F3304CD0}" type="pres">
      <dgm:prSet presAssocID="{0B9D68F0-EE5D-4AEA-8EF6-E4C3A02DEDA6}" presName="LevelOneTextNode" presStyleLbl="node0" presStyleIdx="0" presStyleCnt="1" custScaleX="254134" custLinFactNeighborX="5695" custLinFactNeighborY="2053">
        <dgm:presLayoutVars>
          <dgm:chPref val="3"/>
        </dgm:presLayoutVars>
      </dgm:prSet>
      <dgm:spPr/>
    </dgm:pt>
    <dgm:pt modelId="{B7DE842F-D1F7-4708-9E23-6515F7E2D149}" type="pres">
      <dgm:prSet presAssocID="{0B9D68F0-EE5D-4AEA-8EF6-E4C3A02DEDA6}" presName="level2hierChild" presStyleCnt="0"/>
      <dgm:spPr/>
    </dgm:pt>
    <dgm:pt modelId="{62D5BCF4-0934-4551-A5C6-836652AD2D65}" type="pres">
      <dgm:prSet presAssocID="{78C56BFC-64AE-452D-B9A1-DD2A467FDBE1}" presName="conn2-1" presStyleLbl="parChTrans1D2" presStyleIdx="0" presStyleCnt="3"/>
      <dgm:spPr/>
    </dgm:pt>
    <dgm:pt modelId="{76576176-C3AD-46B7-8553-4225A904B498}" type="pres">
      <dgm:prSet presAssocID="{78C56BFC-64AE-452D-B9A1-DD2A467FDBE1}" presName="connTx" presStyleLbl="parChTrans1D2" presStyleIdx="0" presStyleCnt="3"/>
      <dgm:spPr/>
    </dgm:pt>
    <dgm:pt modelId="{536C16F5-BD18-4AB9-BDAC-20C0F87A0AFA}" type="pres">
      <dgm:prSet presAssocID="{846D2822-EEF6-4383-AC22-42B1E37D5EB2}" presName="root2" presStyleCnt="0"/>
      <dgm:spPr/>
    </dgm:pt>
    <dgm:pt modelId="{1DEB3910-3FC8-43D5-828A-D0B35074EABF}" type="pres">
      <dgm:prSet presAssocID="{846D2822-EEF6-4383-AC22-42B1E37D5EB2}" presName="LevelTwoTextNode" presStyleLbl="node2" presStyleIdx="0" presStyleCnt="3">
        <dgm:presLayoutVars>
          <dgm:chPref val="3"/>
        </dgm:presLayoutVars>
      </dgm:prSet>
      <dgm:spPr/>
    </dgm:pt>
    <dgm:pt modelId="{9F06C3F8-7B4B-4322-B6C1-51CBD2899949}" type="pres">
      <dgm:prSet presAssocID="{846D2822-EEF6-4383-AC22-42B1E37D5EB2}" presName="level3hierChild" presStyleCnt="0"/>
      <dgm:spPr/>
    </dgm:pt>
    <dgm:pt modelId="{4E1DEAC2-8440-4296-A091-A13A8B0C4E4F}" type="pres">
      <dgm:prSet presAssocID="{6AFB04C1-FD02-45B4-A60D-C60703F9B20E}" presName="conn2-1" presStyleLbl="parChTrans1D2" presStyleIdx="1" presStyleCnt="3"/>
      <dgm:spPr/>
    </dgm:pt>
    <dgm:pt modelId="{8EFA0603-707B-455F-AA53-EA3740A9037C}" type="pres">
      <dgm:prSet presAssocID="{6AFB04C1-FD02-45B4-A60D-C60703F9B20E}" presName="connTx" presStyleLbl="parChTrans1D2" presStyleIdx="1" presStyleCnt="3"/>
      <dgm:spPr/>
    </dgm:pt>
    <dgm:pt modelId="{983A5A99-F758-4B79-87E6-C37305661535}" type="pres">
      <dgm:prSet presAssocID="{6BCA434A-9E79-40A6-9DBA-AC74ADA4C1A5}" presName="root2" presStyleCnt="0"/>
      <dgm:spPr/>
    </dgm:pt>
    <dgm:pt modelId="{51A8CE91-5B5E-414B-BC78-D9CC9585E8CD}" type="pres">
      <dgm:prSet presAssocID="{6BCA434A-9E79-40A6-9DBA-AC74ADA4C1A5}" presName="LevelTwoTextNode" presStyleLbl="node2" presStyleIdx="1" presStyleCnt="3">
        <dgm:presLayoutVars>
          <dgm:chPref val="3"/>
        </dgm:presLayoutVars>
      </dgm:prSet>
      <dgm:spPr/>
    </dgm:pt>
    <dgm:pt modelId="{E7D5B97E-F24F-4373-A984-1A7E476EFACC}" type="pres">
      <dgm:prSet presAssocID="{6BCA434A-9E79-40A6-9DBA-AC74ADA4C1A5}" presName="level3hierChild" presStyleCnt="0"/>
      <dgm:spPr/>
    </dgm:pt>
    <dgm:pt modelId="{91CD6F8A-3F78-4F19-8760-89D52AAC4EAB}" type="pres">
      <dgm:prSet presAssocID="{564B08E0-503F-4382-8A0F-61A1552F9B07}" presName="conn2-1" presStyleLbl="parChTrans1D2" presStyleIdx="2" presStyleCnt="3"/>
      <dgm:spPr/>
    </dgm:pt>
    <dgm:pt modelId="{D1E32447-AAA1-4FD5-AFDB-E128087230D6}" type="pres">
      <dgm:prSet presAssocID="{564B08E0-503F-4382-8A0F-61A1552F9B07}" presName="connTx" presStyleLbl="parChTrans1D2" presStyleIdx="2" presStyleCnt="3"/>
      <dgm:spPr/>
    </dgm:pt>
    <dgm:pt modelId="{C7761027-473C-41BC-9501-56683425E84C}" type="pres">
      <dgm:prSet presAssocID="{C73A12E2-3E56-495C-BE90-65A1523332DD}" presName="root2" presStyleCnt="0"/>
      <dgm:spPr/>
    </dgm:pt>
    <dgm:pt modelId="{125DE67B-1DAB-4CC4-9930-FDE6C64D3016}" type="pres">
      <dgm:prSet presAssocID="{C73A12E2-3E56-495C-BE90-65A1523332DD}" presName="LevelTwoTextNode" presStyleLbl="node2" presStyleIdx="2" presStyleCnt="3">
        <dgm:presLayoutVars>
          <dgm:chPref val="3"/>
        </dgm:presLayoutVars>
      </dgm:prSet>
      <dgm:spPr/>
    </dgm:pt>
    <dgm:pt modelId="{733B4B9C-7C8D-425A-8849-35FA31A90EF0}" type="pres">
      <dgm:prSet presAssocID="{C73A12E2-3E56-495C-BE90-65A1523332DD}" presName="level3hierChild" presStyleCnt="0"/>
      <dgm:spPr/>
    </dgm:pt>
  </dgm:ptLst>
  <dgm:cxnLst>
    <dgm:cxn modelId="{3B36282E-1919-4007-8CCB-9B100B2F75F4}" type="presOf" srcId="{0B9D68F0-EE5D-4AEA-8EF6-E4C3A02DEDA6}" destId="{710BE217-76F0-48CD-A1EE-A7A1F3304CD0}" srcOrd="0" destOrd="0" presId="urn:microsoft.com/office/officeart/2008/layout/HorizontalMultiLevelHierarchy"/>
    <dgm:cxn modelId="{1814383E-C2AF-4F94-8B94-D83ACE754B67}" type="presOf" srcId="{C73A12E2-3E56-495C-BE90-65A1523332DD}" destId="{125DE67B-1DAB-4CC4-9930-FDE6C64D3016}" srcOrd="0" destOrd="0" presId="urn:microsoft.com/office/officeart/2008/layout/HorizontalMultiLevelHierarchy"/>
    <dgm:cxn modelId="{89389F44-AA56-40E4-BC27-623CA042613A}" type="presOf" srcId="{78C56BFC-64AE-452D-B9A1-DD2A467FDBE1}" destId="{62D5BCF4-0934-4551-A5C6-836652AD2D65}" srcOrd="0" destOrd="0" presId="urn:microsoft.com/office/officeart/2008/layout/HorizontalMultiLevelHierarchy"/>
    <dgm:cxn modelId="{3F7A286B-1A01-4EEE-BD7D-3A63C6760E53}" srcId="{0B9D68F0-EE5D-4AEA-8EF6-E4C3A02DEDA6}" destId="{846D2822-EEF6-4383-AC22-42B1E37D5EB2}" srcOrd="0" destOrd="0" parTransId="{78C56BFC-64AE-452D-B9A1-DD2A467FDBE1}" sibTransId="{C980D98E-9DFB-4FEF-BE8F-BAE761BCE05A}"/>
    <dgm:cxn modelId="{7C32A66E-5D30-4A7E-AE22-B89A7304F846}" srcId="{0B9D68F0-EE5D-4AEA-8EF6-E4C3A02DEDA6}" destId="{6BCA434A-9E79-40A6-9DBA-AC74ADA4C1A5}" srcOrd="1" destOrd="0" parTransId="{6AFB04C1-FD02-45B4-A60D-C60703F9B20E}" sibTransId="{5970831F-3F18-459B-9C87-D89FE94C007B}"/>
    <dgm:cxn modelId="{AE1C4C71-1242-4391-90C4-625321940AD2}" type="presOf" srcId="{6AFB04C1-FD02-45B4-A60D-C60703F9B20E}" destId="{8EFA0603-707B-455F-AA53-EA3740A9037C}" srcOrd="1" destOrd="0" presId="urn:microsoft.com/office/officeart/2008/layout/HorizontalMultiLevelHierarchy"/>
    <dgm:cxn modelId="{B8F3A057-2E6A-4275-B01C-6FB1030A08C8}" type="presOf" srcId="{564B08E0-503F-4382-8A0F-61A1552F9B07}" destId="{D1E32447-AAA1-4FD5-AFDB-E128087230D6}" srcOrd="1" destOrd="0" presId="urn:microsoft.com/office/officeart/2008/layout/HorizontalMultiLevelHierarchy"/>
    <dgm:cxn modelId="{3558A27A-8DF5-4AB3-82F1-C28227EBF48F}" srcId="{8BB0D13E-8387-497F-9AE9-0CA64B11321E}" destId="{0B9D68F0-EE5D-4AEA-8EF6-E4C3A02DEDA6}" srcOrd="0" destOrd="0" parTransId="{7BCD8C26-3E7F-47A3-9D33-56476FC36C16}" sibTransId="{839B795F-49C1-494A-900B-A0C1FB705537}"/>
    <dgm:cxn modelId="{A1898A80-EF8C-40D9-9309-A934262F1F48}" type="presOf" srcId="{8BB0D13E-8387-497F-9AE9-0CA64B11321E}" destId="{42250AB6-48ED-48D1-9C7C-853DD6BD4E7B}" srcOrd="0" destOrd="0" presId="urn:microsoft.com/office/officeart/2008/layout/HorizontalMultiLevelHierarchy"/>
    <dgm:cxn modelId="{F5FBDE93-FD4D-469B-8011-232FD71C8889}" type="presOf" srcId="{6AFB04C1-FD02-45B4-A60D-C60703F9B20E}" destId="{4E1DEAC2-8440-4296-A091-A13A8B0C4E4F}" srcOrd="0" destOrd="0" presId="urn:microsoft.com/office/officeart/2008/layout/HorizontalMultiLevelHierarchy"/>
    <dgm:cxn modelId="{150FBFAA-DE0E-47C3-8B3B-727BAD1DB84E}" type="presOf" srcId="{78C56BFC-64AE-452D-B9A1-DD2A467FDBE1}" destId="{76576176-C3AD-46B7-8553-4225A904B498}" srcOrd="1" destOrd="0" presId="urn:microsoft.com/office/officeart/2008/layout/HorizontalMultiLevelHierarchy"/>
    <dgm:cxn modelId="{AADDAFB4-3174-4E5B-97DC-66D49034DA36}" srcId="{0B9D68F0-EE5D-4AEA-8EF6-E4C3A02DEDA6}" destId="{C73A12E2-3E56-495C-BE90-65A1523332DD}" srcOrd="2" destOrd="0" parTransId="{564B08E0-503F-4382-8A0F-61A1552F9B07}" sibTransId="{7ABB83F0-8F20-4AD7-A4AC-BC6642E8BE51}"/>
    <dgm:cxn modelId="{A9EB0BBA-65CC-451E-9350-E839B664E325}" type="presOf" srcId="{846D2822-EEF6-4383-AC22-42B1E37D5EB2}" destId="{1DEB3910-3FC8-43D5-828A-D0B35074EABF}" srcOrd="0" destOrd="0" presId="urn:microsoft.com/office/officeart/2008/layout/HorizontalMultiLevelHierarchy"/>
    <dgm:cxn modelId="{286740ED-64FA-462A-ABF1-3722C9F8D5DD}" type="presOf" srcId="{6BCA434A-9E79-40A6-9DBA-AC74ADA4C1A5}" destId="{51A8CE91-5B5E-414B-BC78-D9CC9585E8CD}" srcOrd="0" destOrd="0" presId="urn:microsoft.com/office/officeart/2008/layout/HorizontalMultiLevelHierarchy"/>
    <dgm:cxn modelId="{5DC205F6-717A-4B58-8AAE-57BDA48AA2AE}" type="presOf" srcId="{564B08E0-503F-4382-8A0F-61A1552F9B07}" destId="{91CD6F8A-3F78-4F19-8760-89D52AAC4EAB}" srcOrd="0" destOrd="0" presId="urn:microsoft.com/office/officeart/2008/layout/HorizontalMultiLevelHierarchy"/>
    <dgm:cxn modelId="{25818C51-6D49-4B20-8512-39B85E202DD3}" type="presParOf" srcId="{42250AB6-48ED-48D1-9C7C-853DD6BD4E7B}" destId="{74671C8D-E163-486F-97D1-38B8C6D9B609}" srcOrd="0" destOrd="0" presId="urn:microsoft.com/office/officeart/2008/layout/HorizontalMultiLevelHierarchy"/>
    <dgm:cxn modelId="{F37580C3-09DD-4B52-A787-820CDD2C83AF}" type="presParOf" srcId="{74671C8D-E163-486F-97D1-38B8C6D9B609}" destId="{710BE217-76F0-48CD-A1EE-A7A1F3304CD0}" srcOrd="0" destOrd="0" presId="urn:microsoft.com/office/officeart/2008/layout/HorizontalMultiLevelHierarchy"/>
    <dgm:cxn modelId="{DA00F0C3-ADBA-4908-81E6-25D140AE2C2F}" type="presParOf" srcId="{74671C8D-E163-486F-97D1-38B8C6D9B609}" destId="{B7DE842F-D1F7-4708-9E23-6515F7E2D149}" srcOrd="1" destOrd="0" presId="urn:microsoft.com/office/officeart/2008/layout/HorizontalMultiLevelHierarchy"/>
    <dgm:cxn modelId="{1ADB9BDB-7032-4E0E-8767-FE0EA39E2156}" type="presParOf" srcId="{B7DE842F-D1F7-4708-9E23-6515F7E2D149}" destId="{62D5BCF4-0934-4551-A5C6-836652AD2D65}" srcOrd="0" destOrd="0" presId="urn:microsoft.com/office/officeart/2008/layout/HorizontalMultiLevelHierarchy"/>
    <dgm:cxn modelId="{456F9329-B379-4455-B670-09A96FC876AA}" type="presParOf" srcId="{62D5BCF4-0934-4551-A5C6-836652AD2D65}" destId="{76576176-C3AD-46B7-8553-4225A904B498}" srcOrd="0" destOrd="0" presId="urn:microsoft.com/office/officeart/2008/layout/HorizontalMultiLevelHierarchy"/>
    <dgm:cxn modelId="{30D132CE-672F-49C0-A897-6FC01B7F8CB6}" type="presParOf" srcId="{B7DE842F-D1F7-4708-9E23-6515F7E2D149}" destId="{536C16F5-BD18-4AB9-BDAC-20C0F87A0AFA}" srcOrd="1" destOrd="0" presId="urn:microsoft.com/office/officeart/2008/layout/HorizontalMultiLevelHierarchy"/>
    <dgm:cxn modelId="{E7D025EF-3B45-4655-A2F3-DEFF715D4240}" type="presParOf" srcId="{536C16F5-BD18-4AB9-BDAC-20C0F87A0AFA}" destId="{1DEB3910-3FC8-43D5-828A-D0B35074EABF}" srcOrd="0" destOrd="0" presId="urn:microsoft.com/office/officeart/2008/layout/HorizontalMultiLevelHierarchy"/>
    <dgm:cxn modelId="{00F86A9D-2FA5-459C-B39D-B837183DF226}" type="presParOf" srcId="{536C16F5-BD18-4AB9-BDAC-20C0F87A0AFA}" destId="{9F06C3F8-7B4B-4322-B6C1-51CBD2899949}" srcOrd="1" destOrd="0" presId="urn:microsoft.com/office/officeart/2008/layout/HorizontalMultiLevelHierarchy"/>
    <dgm:cxn modelId="{4C1EF4C0-EBFD-4F56-9959-B39899070235}" type="presParOf" srcId="{B7DE842F-D1F7-4708-9E23-6515F7E2D149}" destId="{4E1DEAC2-8440-4296-A091-A13A8B0C4E4F}" srcOrd="2" destOrd="0" presId="urn:microsoft.com/office/officeart/2008/layout/HorizontalMultiLevelHierarchy"/>
    <dgm:cxn modelId="{FF084CB7-D533-49F0-AB29-2265603B0997}" type="presParOf" srcId="{4E1DEAC2-8440-4296-A091-A13A8B0C4E4F}" destId="{8EFA0603-707B-455F-AA53-EA3740A9037C}" srcOrd="0" destOrd="0" presId="urn:microsoft.com/office/officeart/2008/layout/HorizontalMultiLevelHierarchy"/>
    <dgm:cxn modelId="{4A9EACA9-7F76-403F-9CDE-ECCAF7107CEE}" type="presParOf" srcId="{B7DE842F-D1F7-4708-9E23-6515F7E2D149}" destId="{983A5A99-F758-4B79-87E6-C37305661535}" srcOrd="3" destOrd="0" presId="urn:microsoft.com/office/officeart/2008/layout/HorizontalMultiLevelHierarchy"/>
    <dgm:cxn modelId="{C2775E76-F641-4533-B8E0-DB8BEE567E0E}" type="presParOf" srcId="{983A5A99-F758-4B79-87E6-C37305661535}" destId="{51A8CE91-5B5E-414B-BC78-D9CC9585E8CD}" srcOrd="0" destOrd="0" presId="urn:microsoft.com/office/officeart/2008/layout/HorizontalMultiLevelHierarchy"/>
    <dgm:cxn modelId="{B80015C4-4F7E-4ECA-A2C0-B5A310E347D1}" type="presParOf" srcId="{983A5A99-F758-4B79-87E6-C37305661535}" destId="{E7D5B97E-F24F-4373-A984-1A7E476EFACC}" srcOrd="1" destOrd="0" presId="urn:microsoft.com/office/officeart/2008/layout/HorizontalMultiLevelHierarchy"/>
    <dgm:cxn modelId="{50244073-65B3-4B32-9564-CAD83064E67F}" type="presParOf" srcId="{B7DE842F-D1F7-4708-9E23-6515F7E2D149}" destId="{91CD6F8A-3F78-4F19-8760-89D52AAC4EAB}" srcOrd="4" destOrd="0" presId="urn:microsoft.com/office/officeart/2008/layout/HorizontalMultiLevelHierarchy"/>
    <dgm:cxn modelId="{A448B2BB-0D35-442D-95BD-7EE4F2A6AB57}" type="presParOf" srcId="{91CD6F8A-3F78-4F19-8760-89D52AAC4EAB}" destId="{D1E32447-AAA1-4FD5-AFDB-E128087230D6}" srcOrd="0" destOrd="0" presId="urn:microsoft.com/office/officeart/2008/layout/HorizontalMultiLevelHierarchy"/>
    <dgm:cxn modelId="{DA27FB97-736D-42C5-B039-FA75666DB7ED}" type="presParOf" srcId="{B7DE842F-D1F7-4708-9E23-6515F7E2D149}" destId="{C7761027-473C-41BC-9501-56683425E84C}" srcOrd="5" destOrd="0" presId="urn:microsoft.com/office/officeart/2008/layout/HorizontalMultiLevelHierarchy"/>
    <dgm:cxn modelId="{6BC9557E-1BA6-4229-B676-D260F16B763E}" type="presParOf" srcId="{C7761027-473C-41BC-9501-56683425E84C}" destId="{125DE67B-1DAB-4CC4-9930-FDE6C64D3016}" srcOrd="0" destOrd="0" presId="urn:microsoft.com/office/officeart/2008/layout/HorizontalMultiLevelHierarchy"/>
    <dgm:cxn modelId="{9E11990C-81A8-49C1-9C41-2BB7893A7CDD}" type="presParOf" srcId="{C7761027-473C-41BC-9501-56683425E84C}" destId="{733B4B9C-7C8D-425A-8849-35FA31A90E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Fall 2021</a:t>
          </a:r>
        </a:p>
        <a:p>
          <a:pPr marL="0" lvl="0" indent="0" algn="l" defTabSz="488950">
            <a:lnSpc>
              <a:spcPct val="90000"/>
            </a:lnSpc>
            <a:spcBef>
              <a:spcPct val="0"/>
            </a:spcBef>
            <a:spcAft>
              <a:spcPct val="35000"/>
            </a:spcAft>
            <a:buNone/>
          </a:pPr>
          <a:r>
            <a:rPr lang="en-US" sz="1100" b="0" i="0" u="none" kern="1200"/>
            <a:t>GO Team Developed 2021-2025 Strategic Plan</a:t>
          </a:r>
          <a:endParaRPr lang="en-US" sz="1100" kern="120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2023</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2023</a:t>
          </a:r>
        </a:p>
        <a:p>
          <a:pPr marL="0" lvl="0" indent="0" algn="l" defTabSz="488950">
            <a:lnSpc>
              <a:spcPct val="90000"/>
            </a:lnSpc>
            <a:spcBef>
              <a:spcPct val="0"/>
            </a:spcBef>
            <a:spcAft>
              <a:spcPct val="35000"/>
            </a:spcAft>
            <a:buNone/>
          </a:pPr>
          <a:r>
            <a:rPr lang="en-US" sz="1100" b="0" u="none" kern="1200" dirty="0"/>
            <a:t>School Leadership completed 2023-2024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2023</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SY24-25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D6F8A-3F78-4F19-8760-89D52AAC4EAB}">
      <dsp:nvSpPr>
        <dsp:cNvPr id="0" name=""/>
        <dsp:cNvSpPr/>
      </dsp:nvSpPr>
      <dsp:spPr>
        <a:xfrm>
          <a:off x="3405985" y="2714622"/>
          <a:ext cx="615545" cy="1279132"/>
        </a:xfrm>
        <a:custGeom>
          <a:avLst/>
          <a:gdLst/>
          <a:ahLst/>
          <a:cxnLst/>
          <a:rect l="0" t="0" r="0" b="0"/>
          <a:pathLst>
            <a:path>
              <a:moveTo>
                <a:pt x="0" y="0"/>
              </a:moveTo>
              <a:lnTo>
                <a:pt x="307772" y="0"/>
              </a:lnTo>
              <a:lnTo>
                <a:pt x="307772" y="1279132"/>
              </a:lnTo>
              <a:lnTo>
                <a:pt x="615545" y="127913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8270" y="3318700"/>
        <a:ext cx="70976" cy="70976"/>
      </dsp:txXfrm>
    </dsp:sp>
    <dsp:sp modelId="{4E1DEAC2-8440-4296-A091-A13A8B0C4E4F}">
      <dsp:nvSpPr>
        <dsp:cNvPr id="0" name=""/>
        <dsp:cNvSpPr/>
      </dsp:nvSpPr>
      <dsp:spPr>
        <a:xfrm>
          <a:off x="3405985" y="2663613"/>
          <a:ext cx="615545" cy="91440"/>
        </a:xfrm>
        <a:custGeom>
          <a:avLst/>
          <a:gdLst/>
          <a:ahLst/>
          <a:cxnLst/>
          <a:rect l="0" t="0" r="0" b="0"/>
          <a:pathLst>
            <a:path>
              <a:moveTo>
                <a:pt x="0" y="51009"/>
              </a:moveTo>
              <a:lnTo>
                <a:pt x="307772" y="51009"/>
              </a:lnTo>
              <a:lnTo>
                <a:pt x="307772" y="45720"/>
              </a:lnTo>
              <a:lnTo>
                <a:pt x="615545"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8369" y="2693944"/>
        <a:ext cx="30778" cy="30778"/>
      </dsp:txXfrm>
    </dsp:sp>
    <dsp:sp modelId="{62D5BCF4-0934-4551-A5C6-836652AD2D65}">
      <dsp:nvSpPr>
        <dsp:cNvPr id="0" name=""/>
        <dsp:cNvSpPr/>
      </dsp:nvSpPr>
      <dsp:spPr>
        <a:xfrm>
          <a:off x="3405985" y="1424912"/>
          <a:ext cx="615545" cy="1289710"/>
        </a:xfrm>
        <a:custGeom>
          <a:avLst/>
          <a:gdLst/>
          <a:ahLst/>
          <a:cxnLst/>
          <a:rect l="0" t="0" r="0" b="0"/>
          <a:pathLst>
            <a:path>
              <a:moveTo>
                <a:pt x="0" y="1289710"/>
              </a:moveTo>
              <a:lnTo>
                <a:pt x="307772" y="1289710"/>
              </a:lnTo>
              <a:lnTo>
                <a:pt x="307772" y="0"/>
              </a:lnTo>
              <a:lnTo>
                <a:pt x="615545"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8032" y="2034040"/>
        <a:ext cx="71453" cy="71453"/>
      </dsp:txXfrm>
    </dsp:sp>
    <dsp:sp modelId="{710BE217-76F0-48CD-A1EE-A7A1F3304CD0}">
      <dsp:nvSpPr>
        <dsp:cNvPr id="0" name=""/>
        <dsp:cNvSpPr/>
      </dsp:nvSpPr>
      <dsp:spPr>
        <a:xfrm rot="16200000">
          <a:off x="-603718" y="1408962"/>
          <a:ext cx="5408088" cy="261132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If not, which CIP Goal(s) are missing and should be added to the Strategic Plan?</a:t>
          </a:r>
          <a:endParaRPr lang="en-US" sz="2400" kern="1200" dirty="0"/>
        </a:p>
      </dsp:txBody>
      <dsp:txXfrm>
        <a:off x="-603718" y="1408962"/>
        <a:ext cx="5408088" cy="2611320"/>
      </dsp:txXfrm>
    </dsp:sp>
    <dsp:sp modelId="{1DEB3910-3FC8-43D5-828A-D0B35074EABF}">
      <dsp:nvSpPr>
        <dsp:cNvPr id="0" name=""/>
        <dsp:cNvSpPr/>
      </dsp:nvSpPr>
      <dsp:spPr>
        <a:xfrm>
          <a:off x="4021531" y="911143"/>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911143"/>
        <a:ext cx="3370320" cy="1027536"/>
      </dsp:txXfrm>
    </dsp:sp>
    <dsp:sp modelId="{51A8CE91-5B5E-414B-BC78-D9CC9585E8CD}">
      <dsp:nvSpPr>
        <dsp:cNvPr id="0" name=""/>
        <dsp:cNvSpPr/>
      </dsp:nvSpPr>
      <dsp:spPr>
        <a:xfrm>
          <a:off x="4021531" y="2195565"/>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2195565"/>
        <a:ext cx="3370320" cy="1027536"/>
      </dsp:txXfrm>
    </dsp:sp>
    <dsp:sp modelId="{125DE67B-1DAB-4CC4-9930-FDE6C64D3016}">
      <dsp:nvSpPr>
        <dsp:cNvPr id="0" name=""/>
        <dsp:cNvSpPr/>
      </dsp:nvSpPr>
      <dsp:spPr>
        <a:xfrm>
          <a:off x="4021531" y="3479986"/>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3479986"/>
        <a:ext cx="3370320" cy="102753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7BA811-8917-4F1D-B22F-E96045BFA4E0}" type="datetimeFigureOut">
              <a:rPr lang="en-US" smtClean="0"/>
              <a:t>10/5/2023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1196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789"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GO Team </a:t>
            </a:r>
            <a:br>
              <a:rPr lang="en-US" dirty="0">
                <a:solidFill>
                  <a:srgbClr val="FFFFFF"/>
                </a:solidFill>
              </a:rPr>
            </a:br>
            <a:r>
              <a:rPr lang="en-US" dirty="0">
                <a:solidFill>
                  <a:srgbClr val="FFFFFF"/>
                </a:solidFill>
              </a:rPr>
              <a:t>Business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a:solidFill>
                  <a:srgbClr val="FFFFFF"/>
                </a:solidFill>
              </a:rPr>
              <a:t>Where we are – Where we’re going</a:t>
            </a:r>
            <a:endParaRPr lang="en-US"/>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5176-DF9F-F528-97FA-EA48FE0CA842}"/>
              </a:ext>
            </a:extLst>
          </p:cNvPr>
          <p:cNvSpPr>
            <a:spLocks noGrp="1"/>
          </p:cNvSpPr>
          <p:nvPr>
            <p:ph type="title"/>
          </p:nvPr>
        </p:nvSpPr>
        <p:spPr/>
        <p:txBody>
          <a:bodyPr/>
          <a:lstStyle/>
          <a:p>
            <a:r>
              <a:rPr lang="en-US" dirty="0"/>
              <a:t>West Manor Action Plans </a:t>
            </a:r>
          </a:p>
        </p:txBody>
      </p:sp>
      <p:sp>
        <p:nvSpPr>
          <p:cNvPr id="3" name="Content Placeholder 2">
            <a:extLst>
              <a:ext uri="{FF2B5EF4-FFF2-40B4-BE49-F238E27FC236}">
                <a16:creationId xmlns:a16="http://schemas.microsoft.com/office/drawing/2014/main" id="{6473031F-77FC-6C8F-8833-F03EA74FC776}"/>
              </a:ext>
            </a:extLst>
          </p:cNvPr>
          <p:cNvSpPr>
            <a:spLocks noGrp="1"/>
          </p:cNvSpPr>
          <p:nvPr>
            <p:ph idx="1"/>
          </p:nvPr>
        </p:nvSpPr>
        <p:spPr/>
        <p:txBody>
          <a:bodyPr/>
          <a:lstStyle/>
          <a:p>
            <a:r>
              <a:rPr lang="en-US" dirty="0"/>
              <a:t>Provide </a:t>
            </a:r>
            <a:r>
              <a:rPr lang="en-US" dirty="0" err="1"/>
              <a:t>realtime</a:t>
            </a:r>
            <a:r>
              <a:rPr lang="en-US" dirty="0"/>
              <a:t> feedback and coaching to teachers scoring emergent in small group reading implementation, and writing</a:t>
            </a:r>
          </a:p>
          <a:p>
            <a:r>
              <a:rPr lang="en-US" dirty="0"/>
              <a:t>Continue Gifted Collab </a:t>
            </a:r>
            <a:r>
              <a:rPr lang="en-US" dirty="0" err="1"/>
              <a:t>modelproviding</a:t>
            </a:r>
            <a:r>
              <a:rPr lang="en-US" dirty="0"/>
              <a:t> inquiry based instruction to all classes</a:t>
            </a:r>
          </a:p>
        </p:txBody>
      </p:sp>
      <p:sp>
        <p:nvSpPr>
          <p:cNvPr id="4" name="Content Placeholder 3">
            <a:extLst>
              <a:ext uri="{FF2B5EF4-FFF2-40B4-BE49-F238E27FC236}">
                <a16:creationId xmlns:a16="http://schemas.microsoft.com/office/drawing/2014/main" id="{5A0991A5-ACC6-41FB-20C6-8EDB97E775CB}"/>
              </a:ext>
            </a:extLst>
          </p:cNvPr>
          <p:cNvSpPr>
            <a:spLocks noGrp="1"/>
          </p:cNvSpPr>
          <p:nvPr>
            <p:ph idx="10"/>
          </p:nvPr>
        </p:nvSpPr>
        <p:spPr/>
        <p:txBody>
          <a:bodyPr/>
          <a:lstStyle/>
          <a:p>
            <a:r>
              <a:rPr lang="en-US" dirty="0"/>
              <a:t>Create additional 45 minute </a:t>
            </a:r>
            <a:r>
              <a:rPr lang="en-US" dirty="0" err="1"/>
              <a:t>planing</a:t>
            </a:r>
            <a:r>
              <a:rPr lang="en-US" dirty="0"/>
              <a:t> period for Math prework and data analysis </a:t>
            </a:r>
          </a:p>
          <a:p>
            <a:r>
              <a:rPr lang="en-US" dirty="0"/>
              <a:t>SELT will begin supporting DSE Teachers in PLC in addition to grade level PLC</a:t>
            </a:r>
          </a:p>
        </p:txBody>
      </p:sp>
      <p:sp>
        <p:nvSpPr>
          <p:cNvPr id="5" name="Content Placeholder 4">
            <a:extLst>
              <a:ext uri="{FF2B5EF4-FFF2-40B4-BE49-F238E27FC236}">
                <a16:creationId xmlns:a16="http://schemas.microsoft.com/office/drawing/2014/main" id="{04A81B25-F56A-FBA9-E137-812D122CDBE3}"/>
              </a:ext>
            </a:extLst>
          </p:cNvPr>
          <p:cNvSpPr>
            <a:spLocks noGrp="1"/>
          </p:cNvSpPr>
          <p:nvPr>
            <p:ph idx="11"/>
          </p:nvPr>
        </p:nvSpPr>
        <p:spPr/>
        <p:txBody>
          <a:bodyPr/>
          <a:lstStyle/>
          <a:p>
            <a:r>
              <a:rPr lang="en-US" dirty="0"/>
              <a:t>ELA </a:t>
            </a:r>
          </a:p>
        </p:txBody>
      </p:sp>
      <p:sp>
        <p:nvSpPr>
          <p:cNvPr id="6" name="Content Placeholder 5">
            <a:extLst>
              <a:ext uri="{FF2B5EF4-FFF2-40B4-BE49-F238E27FC236}">
                <a16:creationId xmlns:a16="http://schemas.microsoft.com/office/drawing/2014/main" id="{E00D6A54-989B-2E12-F540-818D496A094B}"/>
              </a:ext>
            </a:extLst>
          </p:cNvPr>
          <p:cNvSpPr>
            <a:spLocks noGrp="1"/>
          </p:cNvSpPr>
          <p:nvPr>
            <p:ph idx="12"/>
          </p:nvPr>
        </p:nvSpPr>
        <p:spPr/>
        <p:txBody>
          <a:bodyPr/>
          <a:lstStyle/>
          <a:p>
            <a:r>
              <a:rPr lang="en-US" dirty="0"/>
              <a:t>Math </a:t>
            </a:r>
          </a:p>
        </p:txBody>
      </p:sp>
      <p:sp>
        <p:nvSpPr>
          <p:cNvPr id="7" name="Content Placeholder 6">
            <a:extLst>
              <a:ext uri="{FF2B5EF4-FFF2-40B4-BE49-F238E27FC236}">
                <a16:creationId xmlns:a16="http://schemas.microsoft.com/office/drawing/2014/main" id="{5E1E5D7D-612B-6641-C376-B5663C3D9CB3}"/>
              </a:ext>
            </a:extLst>
          </p:cNvPr>
          <p:cNvSpPr>
            <a:spLocks noGrp="1"/>
          </p:cNvSpPr>
          <p:nvPr>
            <p:ph idx="13"/>
          </p:nvPr>
        </p:nvSpPr>
        <p:spPr/>
        <p:txBody>
          <a:bodyPr/>
          <a:lstStyle/>
          <a:p>
            <a:r>
              <a:rPr lang="en-US" dirty="0"/>
              <a:t>Attendance Team with weekly meetings</a:t>
            </a:r>
          </a:p>
          <a:p>
            <a:r>
              <a:rPr lang="en-US" dirty="0"/>
              <a:t>Whole Child Intervention Team with Weekly meetings</a:t>
            </a:r>
          </a:p>
          <a:p>
            <a:r>
              <a:rPr lang="en-US" dirty="0"/>
              <a:t>Continue Response to Intervention Specialist</a:t>
            </a:r>
          </a:p>
        </p:txBody>
      </p:sp>
      <p:sp>
        <p:nvSpPr>
          <p:cNvPr id="8" name="Content Placeholder 7">
            <a:extLst>
              <a:ext uri="{FF2B5EF4-FFF2-40B4-BE49-F238E27FC236}">
                <a16:creationId xmlns:a16="http://schemas.microsoft.com/office/drawing/2014/main" id="{D3C05A15-75C2-7A96-3EB6-82D66E8D47BC}"/>
              </a:ext>
            </a:extLst>
          </p:cNvPr>
          <p:cNvSpPr>
            <a:spLocks noGrp="1"/>
          </p:cNvSpPr>
          <p:nvPr>
            <p:ph idx="14"/>
          </p:nvPr>
        </p:nvSpPr>
        <p:spPr/>
        <p:txBody>
          <a:bodyPr/>
          <a:lstStyle/>
          <a:p>
            <a:r>
              <a:rPr lang="en-US" dirty="0"/>
              <a:t>Whole Child </a:t>
            </a:r>
          </a:p>
        </p:txBody>
      </p:sp>
      <p:sp>
        <p:nvSpPr>
          <p:cNvPr id="9" name="Slide Number Placeholder 8">
            <a:extLst>
              <a:ext uri="{FF2B5EF4-FFF2-40B4-BE49-F238E27FC236}">
                <a16:creationId xmlns:a16="http://schemas.microsoft.com/office/drawing/2014/main" id="{FA3A77A3-16F5-8C0A-7722-E9B94C790BB8}"/>
              </a:ext>
            </a:extLst>
          </p:cNvPr>
          <p:cNvSpPr>
            <a:spLocks noGrp="1"/>
          </p:cNvSpPr>
          <p:nvPr>
            <p:ph type="sldNum" sz="quarter" idx="4"/>
          </p:nvPr>
        </p:nvSpPr>
        <p:spPr/>
        <p:txBody>
          <a:bodyPr/>
          <a:lstStyle/>
          <a:p>
            <a:fld id="{294A09A9-5501-47C1-A89A-A340965A2BE2}" type="slidenum">
              <a:rPr lang="en-US" smtClean="0"/>
              <a:pPr/>
              <a:t>10</a:t>
            </a:fld>
            <a:endParaRPr lang="en-US"/>
          </a:p>
        </p:txBody>
      </p:sp>
    </p:spTree>
    <p:extLst>
      <p:ext uri="{BB962C8B-B14F-4D97-AF65-F5344CB8AC3E}">
        <p14:creationId xmlns:p14="http://schemas.microsoft.com/office/powerpoint/2010/main" val="16310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747095-2BDD-F7D0-F255-2B1E06BEAC41}"/>
              </a:ext>
            </a:extLst>
          </p:cNvPr>
          <p:cNvSpPr>
            <a:spLocks noGrp="1"/>
          </p:cNvSpPr>
          <p:nvPr>
            <p:ph type="title"/>
          </p:nvPr>
        </p:nvSpPr>
        <p:spPr>
          <a:xfrm>
            <a:off x="183767" y="1931118"/>
            <a:ext cx="2951205" cy="2851827"/>
          </a:xfrm>
        </p:spPr>
        <p:txBody>
          <a:bodyPr>
            <a:normAutofit/>
          </a:bodyPr>
          <a:lstStyle/>
          <a:p>
            <a:r>
              <a:rPr lang="en-US" b="1" dirty="0">
                <a:solidFill>
                  <a:schemeClr val="accent4"/>
                </a:solidFill>
              </a:rPr>
              <a:t>GO Team</a:t>
            </a:r>
            <a:br>
              <a:rPr lang="en-US" b="1" dirty="0">
                <a:solidFill>
                  <a:srgbClr val="FFFFFF"/>
                </a:solidFill>
              </a:rPr>
            </a:br>
            <a:r>
              <a:rPr lang="en-US" b="1" dirty="0">
                <a:solidFill>
                  <a:srgbClr val="FFFFFF"/>
                </a:solidFill>
              </a:rPr>
              <a:t>Activity</a:t>
            </a:r>
            <a:br>
              <a:rPr lang="en-US" b="1" dirty="0">
                <a:solidFill>
                  <a:srgbClr val="FFFFFF"/>
                </a:solidFill>
              </a:rPr>
            </a:br>
            <a:r>
              <a:rPr lang="en-US" b="1" dirty="0">
                <a:solidFill>
                  <a:srgbClr val="FFFFFF"/>
                </a:solidFill>
              </a:rPr>
              <a:t>&amp;</a:t>
            </a:r>
            <a:br>
              <a:rPr lang="en-US" b="1" dirty="0">
                <a:solidFill>
                  <a:srgbClr val="FFFFFF"/>
                </a:solidFill>
              </a:rPr>
            </a:br>
            <a:r>
              <a:rPr lang="en-US" b="1" dirty="0">
                <a:solidFill>
                  <a:srgbClr val="FFFFFF"/>
                </a:solidFill>
              </a:rPr>
              <a:t>Discussion</a:t>
            </a:r>
          </a:p>
        </p:txBody>
      </p:sp>
      <p:sp>
        <p:nvSpPr>
          <p:cNvPr id="5" name="Slide Number Placeholder 4">
            <a:extLst>
              <a:ext uri="{FF2B5EF4-FFF2-40B4-BE49-F238E27FC236}">
                <a16:creationId xmlns:a16="http://schemas.microsoft.com/office/drawing/2014/main" id="{A45DAC2C-9F4D-3032-693B-D7BDAB4A82D2}"/>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898989"/>
                </a:solidFill>
              </a:rPr>
              <a:pPr>
                <a:spcAft>
                  <a:spcPts val="600"/>
                </a:spcAft>
                <a:defRPr/>
              </a:pPr>
              <a:t>11</a:t>
            </a:fld>
            <a:endParaRPr lang="en-US">
              <a:solidFill>
                <a:srgbClr val="898989"/>
              </a:solidFill>
            </a:endParaRPr>
          </a:p>
        </p:txBody>
      </p:sp>
      <p:sp>
        <p:nvSpPr>
          <p:cNvPr id="8" name="Google Shape;1026;p18">
            <a:extLst>
              <a:ext uri="{FF2B5EF4-FFF2-40B4-BE49-F238E27FC236}">
                <a16:creationId xmlns:a16="http://schemas.microsoft.com/office/drawing/2014/main" id="{073C47E4-4EAA-B31F-0C86-01585C538D36}"/>
              </a:ext>
            </a:extLst>
          </p:cNvPr>
          <p:cNvSpPr txBox="1"/>
          <p:nvPr/>
        </p:nvSpPr>
        <p:spPr>
          <a:xfrm>
            <a:off x="69848" y="192213"/>
            <a:ext cx="2951205" cy="147400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and the information and goals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CIP</a:t>
            </a:r>
            <a:r>
              <a:rPr kumimoji="0" lang="en-US" sz="1200" i="0" u="none" strike="noStrike" kern="0" cap="none" spc="0" normalizeH="0" baseline="0" noProof="0" dirty="0">
                <a:ln>
                  <a:noFill/>
                </a:ln>
                <a:solidFill>
                  <a:srgbClr val="000000"/>
                </a:solidFill>
                <a:effectLst/>
                <a:uLnTx/>
                <a:uFillTx/>
                <a:latin typeface="Calibri"/>
                <a:ea typeface="Calibri"/>
                <a:cs typeface="Calibri"/>
                <a:sym typeface="Calibri"/>
              </a:rPr>
              <a:t>. Reflect</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on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updates need to be made to the Strategic Plan.  </a:t>
            </a: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8D4235FE-F2FD-4B8D-3F19-9E2B137C3C64}"/>
              </a:ext>
            </a:extLst>
          </p:cNvPr>
          <p:cNvSpPr txBox="1"/>
          <p:nvPr/>
        </p:nvSpPr>
        <p:spPr>
          <a:xfrm>
            <a:off x="7192652" y="192213"/>
            <a:ext cx="4462806" cy="830997"/>
          </a:xfrm>
          <a:prstGeom prst="rect">
            <a:avLst/>
          </a:prstGeom>
          <a:noFill/>
          <a:ln w="12700">
            <a:solidFill>
              <a:schemeClr val="accent2"/>
            </a:solidFill>
          </a:ln>
        </p:spPr>
        <p:txBody>
          <a:bodyPr wrap="square" rtlCol="0">
            <a:spAutoFit/>
          </a:bodyPr>
          <a:lstStyle/>
          <a:p>
            <a:r>
              <a:rPr lang="en-US" sz="2400" b="1" dirty="0"/>
              <a:t>Are </a:t>
            </a:r>
            <a:r>
              <a:rPr lang="en-US" sz="2400" b="1" u="sng" dirty="0"/>
              <a:t>all</a:t>
            </a:r>
            <a:r>
              <a:rPr lang="en-US" sz="2400" b="1" dirty="0"/>
              <a:t> CIP Goals reflected in</a:t>
            </a:r>
          </a:p>
          <a:p>
            <a:r>
              <a:rPr lang="en-US" sz="2400" b="1" dirty="0"/>
              <a:t>our Strategic Plan Priorities?</a:t>
            </a:r>
          </a:p>
        </p:txBody>
      </p:sp>
      <p:graphicFrame>
        <p:nvGraphicFramePr>
          <p:cNvPr id="10" name="Diagram 9">
            <a:extLst>
              <a:ext uri="{FF2B5EF4-FFF2-40B4-BE49-F238E27FC236}">
                <a16:creationId xmlns:a16="http://schemas.microsoft.com/office/drawing/2014/main" id="{41B8B2EB-C769-753C-0A1C-4E5EB8DC06B7}"/>
              </a:ext>
            </a:extLst>
          </p:cNvPr>
          <p:cNvGraphicFramePr/>
          <p:nvPr>
            <p:extLst>
              <p:ext uri="{D42A27DB-BD31-4B8C-83A1-F6EECF244321}">
                <p14:modId xmlns:p14="http://schemas.microsoft.com/office/powerpoint/2010/main" val="2687596404"/>
              </p:ext>
            </p:extLst>
          </p:nvPr>
        </p:nvGraphicFramePr>
        <p:xfrm>
          <a:off x="3749055" y="10232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77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B6A01D7-8FA4-5D34-9FD8-B467520D4E76}"/>
              </a:ext>
            </a:extLst>
          </p:cNvPr>
          <p:cNvSpPr txBox="1">
            <a:spLocks/>
          </p:cNvSpPr>
          <p:nvPr/>
        </p:nvSpPr>
        <p:spPr>
          <a:xfrm>
            <a:off x="1279071" y="55918"/>
            <a:ext cx="412629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nSpc>
                <a:spcPct val="100000"/>
              </a:lnSpc>
              <a:spcAft>
                <a:spcPts val="600"/>
              </a:spcAft>
            </a:pPr>
            <a:r>
              <a:rPr lang="en-US" sz="4100" kern="1200" dirty="0">
                <a:solidFill>
                  <a:schemeClr val="tx2"/>
                </a:solidFill>
                <a:latin typeface="Tenorite" panose="00000500000000000000" pitchFamily="2" charset="0"/>
              </a:rPr>
              <a:t>Updates to the</a:t>
            </a:r>
            <a:endParaRPr lang="en-US" sz="4100" dirty="0">
              <a:solidFill>
                <a:schemeClr val="tx2"/>
              </a:solidFill>
              <a:latin typeface="Tenorite" panose="00000500000000000000" pitchFamily="2" charset="0"/>
            </a:endParaRPr>
          </a:p>
          <a:p>
            <a:pPr>
              <a:lnSpc>
                <a:spcPct val="100000"/>
              </a:lnSpc>
              <a:spcAft>
                <a:spcPts val="600"/>
              </a:spcAft>
            </a:pPr>
            <a:r>
              <a:rPr lang="en-US" sz="4100" kern="1200" dirty="0">
                <a:solidFill>
                  <a:schemeClr val="tx2"/>
                </a:solidFill>
                <a:latin typeface="Tenorite" panose="00000500000000000000" pitchFamily="2" charset="0"/>
              </a:rPr>
              <a:t>Strategic Plan</a:t>
            </a: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AF32C4-89EA-FD40-34E7-595997B7F1F5}"/>
              </a:ext>
            </a:extLst>
          </p:cNvPr>
          <p:cNvSpPr txBox="1"/>
          <p:nvPr/>
        </p:nvSpPr>
        <p:spPr>
          <a:xfrm>
            <a:off x="131487" y="1381481"/>
            <a:ext cx="6421467" cy="5330215"/>
          </a:xfrm>
          <a:prstGeom prst="rect">
            <a:avLst/>
          </a:prstGeom>
          <a:ln w="57150">
            <a:solidFill>
              <a:schemeClr val="accent2"/>
            </a:solidFill>
          </a:ln>
        </p:spPr>
        <p:txBody>
          <a:bodyPr vert="horz" lIns="91440" tIns="45720" rIns="91440" bIns="45720" rtlCol="0">
            <a:normAutofit fontScale="92500" lnSpcReduction="10000"/>
          </a:bodyPr>
          <a:lstStyle/>
          <a:p>
            <a:pPr marL="114300">
              <a:lnSpc>
                <a:spcPct val="90000"/>
              </a:lnSpc>
              <a:spcAft>
                <a:spcPts val="600"/>
              </a:spcAft>
            </a:pPr>
            <a:r>
              <a:rPr lang="en-US" sz="2400" i="1" dirty="0"/>
              <a:t>No changes to Strategic Plan</a:t>
            </a:r>
          </a:p>
          <a:p>
            <a:pPr marL="114300">
              <a:lnSpc>
                <a:spcPct val="90000"/>
              </a:lnSpc>
              <a:spcAft>
                <a:spcPts val="600"/>
              </a:spcAft>
            </a:pPr>
            <a:endParaRPr lang="en-US" sz="2400" i="1" dirty="0"/>
          </a:p>
          <a:p>
            <a:pPr>
              <a:spcBef>
                <a:spcPts val="600"/>
              </a:spcBef>
              <a:buClr>
                <a:srgbClr val="000000"/>
              </a:buClr>
              <a:buSzPts val="1000"/>
            </a:pPr>
            <a:r>
              <a:rPr lang="en-US" sz="2400" b="1" dirty="0">
                <a:latin typeface="Calibri"/>
                <a:ea typeface="Calibri"/>
                <a:cs typeface="Calibri"/>
                <a:sym typeface="Calibri"/>
              </a:rPr>
              <a:t>1.Increase student phonic awareness and create early readers</a:t>
            </a:r>
          </a:p>
          <a:p>
            <a:pPr>
              <a:spcBef>
                <a:spcPts val="600"/>
              </a:spcBef>
              <a:buClr>
                <a:srgbClr val="000000"/>
              </a:buClr>
              <a:buSzPts val="1000"/>
            </a:pPr>
            <a:r>
              <a:rPr lang="en-US" sz="2400" b="1" dirty="0">
                <a:solidFill>
                  <a:srgbClr val="000000"/>
                </a:solidFill>
                <a:latin typeface="Calibri"/>
                <a:ea typeface="Calibri"/>
                <a:cs typeface="Calibri"/>
                <a:sym typeface="Calibri"/>
              </a:rPr>
              <a:t>2  Increase student knowledge in numbers and operations domain</a:t>
            </a:r>
          </a:p>
          <a:p>
            <a:pPr>
              <a:spcBef>
                <a:spcPts val="600"/>
              </a:spcBef>
              <a:buClr>
                <a:srgbClr val="000000"/>
              </a:buClr>
              <a:buSzPts val="1000"/>
            </a:pPr>
            <a:r>
              <a:rPr lang="en-US" sz="2400" b="1" dirty="0">
                <a:latin typeface="Calibri"/>
                <a:ea typeface="Calibri"/>
                <a:cs typeface="Calibri"/>
                <a:sym typeface="Calibri"/>
              </a:rPr>
              <a:t>3. Increase student multiplication skills </a:t>
            </a:r>
          </a:p>
          <a:p>
            <a:pPr>
              <a:spcBef>
                <a:spcPts val="600"/>
              </a:spcBef>
              <a:buClr>
                <a:srgbClr val="000000"/>
              </a:buClr>
              <a:buSzPts val="1000"/>
            </a:pPr>
            <a:r>
              <a:rPr lang="en-US" sz="2400" b="1" dirty="0">
                <a:solidFill>
                  <a:srgbClr val="000000"/>
                </a:solidFill>
                <a:latin typeface="Calibri"/>
                <a:ea typeface="Calibri"/>
                <a:cs typeface="Calibri"/>
                <a:sym typeface="Calibri"/>
              </a:rPr>
              <a:t> 4. Increase student attendance and decrease suspension rate </a:t>
            </a:r>
          </a:p>
          <a:p>
            <a:pPr>
              <a:buClr>
                <a:srgbClr val="000000"/>
              </a:buClr>
              <a:buSzPts val="1000"/>
            </a:pPr>
            <a:r>
              <a:rPr lang="en-US" sz="2400" b="1" dirty="0">
                <a:latin typeface="Calibri"/>
                <a:ea typeface="Calibri"/>
                <a:cs typeface="Calibri"/>
                <a:sym typeface="Calibri"/>
              </a:rPr>
              <a:t> 5.Increasing Teacher knowledge of Standards</a:t>
            </a:r>
            <a:r>
              <a:rPr lang="en-US" sz="2400" b="1" dirty="0">
                <a:solidFill>
                  <a:srgbClr val="000000"/>
                </a:solidFill>
                <a:latin typeface="Calibri"/>
                <a:ea typeface="Calibri"/>
                <a:cs typeface="Calibri"/>
                <a:sym typeface="Calibri"/>
              </a:rPr>
              <a:t> </a:t>
            </a:r>
            <a:endParaRPr lang="en-US" sz="2400" b="1" dirty="0">
              <a:solidFill>
                <a:srgbClr val="000000"/>
              </a:solidFill>
              <a:latin typeface="Arial"/>
              <a:ea typeface="Arial"/>
              <a:cs typeface="Arial"/>
              <a:sym typeface="Arial"/>
            </a:endParaRPr>
          </a:p>
          <a:p>
            <a:pPr marL="342900" indent="-342900">
              <a:spcBef>
                <a:spcPts val="600"/>
              </a:spcBef>
              <a:buClr>
                <a:srgbClr val="000000"/>
              </a:buClr>
              <a:buSzPts val="1000"/>
              <a:buAutoNum type="arabicPeriod" startAt="6"/>
            </a:pPr>
            <a:r>
              <a:rPr lang="en-US" sz="2400" b="1" dirty="0">
                <a:solidFill>
                  <a:srgbClr val="000000"/>
                </a:solidFill>
                <a:latin typeface="Calibri"/>
                <a:ea typeface="Calibri"/>
                <a:cs typeface="Calibri"/>
                <a:sym typeface="Calibri"/>
              </a:rPr>
              <a:t>Increase Teacher knowledge of IB Program</a:t>
            </a:r>
          </a:p>
          <a:p>
            <a:pPr>
              <a:buClr>
                <a:srgbClr val="000000"/>
              </a:buClr>
              <a:buSzPts val="1000"/>
            </a:pPr>
            <a:r>
              <a:rPr lang="en-US" sz="2400" b="1" dirty="0">
                <a:solidFill>
                  <a:srgbClr val="000000"/>
                </a:solidFill>
                <a:latin typeface="Calibri"/>
                <a:ea typeface="Calibri"/>
                <a:cs typeface="Calibri"/>
                <a:sym typeface="Calibri"/>
              </a:rPr>
              <a:t>7. Improve stakeholder knowledge of school data and how to assist</a:t>
            </a:r>
            <a:endParaRPr lang="en-US" sz="2400" b="1" dirty="0">
              <a:solidFill>
                <a:srgbClr val="000000"/>
              </a:solidFill>
              <a:latin typeface="Arial"/>
              <a:ea typeface="Arial"/>
              <a:cs typeface="Arial"/>
              <a:sym typeface="Arial"/>
            </a:endParaRPr>
          </a:p>
          <a:p>
            <a:pPr>
              <a:spcBef>
                <a:spcPts val="600"/>
              </a:spcBef>
              <a:buClr>
                <a:srgbClr val="000000"/>
              </a:buClr>
              <a:buSzPts val="1000"/>
            </a:pPr>
            <a:r>
              <a:rPr lang="en-US" sz="2400" b="1" dirty="0">
                <a:solidFill>
                  <a:srgbClr val="000000"/>
                </a:solidFill>
                <a:latin typeface="Calibri"/>
                <a:ea typeface="Calibri"/>
                <a:cs typeface="Calibri"/>
                <a:sym typeface="Calibri"/>
              </a:rPr>
              <a:t>9. Provide support to students and stakeholders in need</a:t>
            </a:r>
          </a:p>
          <a:p>
            <a:pPr marL="114300">
              <a:lnSpc>
                <a:spcPct val="90000"/>
              </a:lnSpc>
              <a:spcAft>
                <a:spcPts val="600"/>
              </a:spcAft>
            </a:pPr>
            <a:endParaRPr lang="en-US" sz="2400" i="1" dirty="0"/>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Repeat with solid fill">
            <a:extLst>
              <a:ext uri="{FF2B5EF4-FFF2-40B4-BE49-F238E27FC236}">
                <a16:creationId xmlns:a16="http://schemas.microsoft.com/office/drawing/2014/main" id="{4906F643-60C0-6799-84DC-FA0285042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07435" y="1720647"/>
            <a:ext cx="3406624" cy="3406624"/>
          </a:xfrm>
          <a:prstGeom prst="rect">
            <a:avLst/>
          </a:prstGeom>
        </p:spPr>
      </p:pic>
    </p:spTree>
    <p:extLst>
      <p:ext uri="{BB962C8B-B14F-4D97-AF65-F5344CB8AC3E}">
        <p14:creationId xmlns:p14="http://schemas.microsoft.com/office/powerpoint/2010/main" val="36218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12364"/>
            <a:ext cx="5559552" cy="1033272"/>
          </a:xfrm>
        </p:spPr>
        <p:txBody>
          <a:bodyPr/>
          <a:lstStyle/>
          <a:p>
            <a:r>
              <a:rPr lang="en-US" dirty="0">
                <a:solidFill>
                  <a:srgbClr val="FFFFFF"/>
                </a:solidFill>
              </a:rPr>
              <a:t>MAP Data</a:t>
            </a:r>
            <a:endParaRPr lang="en-US" dirty="0"/>
          </a:p>
        </p:txBody>
      </p:sp>
    </p:spTree>
    <p:extLst>
      <p:ext uri="{BB962C8B-B14F-4D97-AF65-F5344CB8AC3E}">
        <p14:creationId xmlns:p14="http://schemas.microsoft.com/office/powerpoint/2010/main" val="24483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234F39-D674-3B20-65F6-1F83B28CCD8A}"/>
              </a:ext>
            </a:extLst>
          </p:cNvPr>
          <p:cNvSpPr txBox="1">
            <a:spLocks/>
          </p:cNvSpPr>
          <p:nvPr/>
        </p:nvSpPr>
        <p:spPr>
          <a:xfrm>
            <a:off x="5894962" y="479493"/>
            <a:ext cx="5458838"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dirty="0">
                <a:solidFill>
                  <a:schemeClr val="accent2"/>
                </a:solidFill>
                <a:latin typeface="+mj-lt"/>
                <a:ea typeface="+mj-ea"/>
                <a:cs typeface="+mj-cs"/>
              </a:rPr>
              <a:t>Spring MAP Results</a:t>
            </a:r>
          </a:p>
        </p:txBody>
      </p:sp>
      <p:sp>
        <p:nvSpPr>
          <p:cNvPr id="33"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hidden="1">
            <a:extLst>
              <a:ext uri="{FF2B5EF4-FFF2-40B4-BE49-F238E27FC236}">
                <a16:creationId xmlns:a16="http://schemas.microsoft.com/office/drawing/2014/main" id="{AECF22D2-2B16-C40D-AA90-609B5CD08B3D}"/>
              </a:ext>
            </a:extLst>
          </p:cNvPr>
          <p:cNvSpPr>
            <a:spLocks noGrp="1"/>
          </p:cNvSpPr>
          <p:nvPr>
            <p:ph type="sldNum" sz="quarter" idx="4294967295"/>
          </p:nvPr>
        </p:nvSpPr>
        <p:spPr>
          <a:xfrm>
            <a:off x="10153276" y="6356350"/>
            <a:ext cx="1657723" cy="365125"/>
          </a:xfrm>
        </p:spPr>
        <p:txBody>
          <a:bodyPr/>
          <a:lstStyle/>
          <a:p>
            <a:pPr>
              <a:spcAft>
                <a:spcPts val="600"/>
              </a:spcAft>
            </a:pPr>
            <a:fld id="{48F63A3B-78C7-47BE-AE5E-E10140E04643}" type="slidenum">
              <a:rPr lang="en-US" smtClean="0"/>
              <a:pPr>
                <a:spcAft>
                  <a:spcPts val="600"/>
                </a:spcAft>
              </a:pPr>
              <a:t>14</a:t>
            </a:fld>
            <a:endParaRPr lang="en-US"/>
          </a:p>
        </p:txBody>
      </p:sp>
      <p:sp>
        <p:nvSpPr>
          <p:cNvPr id="4" name="TextBox 3">
            <a:extLst>
              <a:ext uri="{FF2B5EF4-FFF2-40B4-BE49-F238E27FC236}">
                <a16:creationId xmlns:a16="http://schemas.microsoft.com/office/drawing/2014/main" id="{62FB2D4E-EC00-B084-7E51-633D181FE078}"/>
              </a:ext>
            </a:extLst>
          </p:cNvPr>
          <p:cNvSpPr txBox="1"/>
          <p:nvPr/>
        </p:nvSpPr>
        <p:spPr>
          <a:xfrm>
            <a:off x="1128420" y="2400943"/>
            <a:ext cx="10283291" cy="2554545"/>
          </a:xfrm>
          <a:prstGeom prst="rect">
            <a:avLst/>
          </a:prstGeom>
          <a:solidFill>
            <a:srgbClr val="F3CF45">
              <a:lumMod val="40000"/>
              <a:lumOff val="6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0000"/>
                </a:solidFill>
                <a:effectLst/>
                <a:uLnTx/>
                <a:uFillTx/>
                <a:latin typeface="Arial Black"/>
              </a:rPr>
              <a:t>Before Presenting to your GO Team: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A92A91"/>
                </a:solidFill>
                <a:effectLst/>
                <a:uLnTx/>
                <a:uFillTx/>
                <a:latin typeface="Arial Black"/>
              </a:rPr>
              <a:t>Insert School’s 2023 Spring MAP Results – use as many slides as necessary</a:t>
            </a:r>
          </a:p>
        </p:txBody>
      </p:sp>
    </p:spTree>
    <p:extLst>
      <p:ext uri="{BB962C8B-B14F-4D97-AF65-F5344CB8AC3E}">
        <p14:creationId xmlns:p14="http://schemas.microsoft.com/office/powerpoint/2010/main" val="41099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78514DD-3FC6-4AEF-9C9C-057CF64C8E2D}"/>
              </a:ext>
            </a:extLst>
          </p:cNvPr>
          <p:cNvSpPr>
            <a:spLocks noGrp="1"/>
          </p:cNvSpPr>
          <p:nvPr>
            <p:ph type="title"/>
          </p:nvPr>
        </p:nvSpPr>
        <p:spPr>
          <a:xfrm>
            <a:off x="72583" y="0"/>
            <a:ext cx="5809527" cy="1325563"/>
          </a:xfrm>
        </p:spPr>
        <p:txBody>
          <a:bodyPr/>
          <a:lstStyle/>
          <a:p>
            <a:pPr algn="l">
              <a:lnSpc>
                <a:spcPct val="90000"/>
              </a:lnSpc>
              <a:spcAft>
                <a:spcPts val="600"/>
              </a:spcAft>
            </a:pPr>
            <a:r>
              <a:rPr lang="en-US" b="1" kern="1200" dirty="0">
                <a:solidFill>
                  <a:schemeClr val="accent2"/>
                </a:solidFill>
                <a:latin typeface="+mj-lt"/>
                <a:ea typeface="+mj-ea"/>
                <a:cs typeface="+mj-cs"/>
              </a:rPr>
              <a:t>Fall MAP Results</a:t>
            </a:r>
          </a:p>
        </p:txBody>
      </p:sp>
      <p:sp>
        <p:nvSpPr>
          <p:cNvPr id="14" name="Slide Number Placeholder 13">
            <a:extLst>
              <a:ext uri="{FF2B5EF4-FFF2-40B4-BE49-F238E27FC236}">
                <a16:creationId xmlns:a16="http://schemas.microsoft.com/office/drawing/2014/main" id="{47FB0EFA-9228-4C2B-BC70-5B5C93771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E25029A-296D-B0A3-CE0C-439F929B3FF9}"/>
              </a:ext>
            </a:extLst>
          </p:cNvPr>
          <p:cNvPicPr>
            <a:picLocks noChangeAspect="1"/>
          </p:cNvPicPr>
          <p:nvPr/>
        </p:nvPicPr>
        <p:blipFill>
          <a:blip r:embed="rId2"/>
          <a:stretch>
            <a:fillRect/>
          </a:stretch>
        </p:blipFill>
        <p:spPr>
          <a:xfrm>
            <a:off x="2598420" y="1068309"/>
            <a:ext cx="6995160" cy="6944007"/>
          </a:xfrm>
          <a:prstGeom prst="rect">
            <a:avLst/>
          </a:prstGeom>
        </p:spPr>
      </p:pic>
    </p:spTree>
    <p:extLst>
      <p:ext uri="{BB962C8B-B14F-4D97-AF65-F5344CB8AC3E}">
        <p14:creationId xmlns:p14="http://schemas.microsoft.com/office/powerpoint/2010/main" val="1019213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3D89-CAB4-9ACB-BAC5-1B5F3D5D46E1}"/>
              </a:ext>
            </a:extLst>
          </p:cNvPr>
          <p:cNvSpPr>
            <a:spLocks noGrp="1"/>
          </p:cNvSpPr>
          <p:nvPr>
            <p:ph type="title"/>
          </p:nvPr>
        </p:nvSpPr>
        <p:spPr>
          <a:xfrm>
            <a:off x="539496" y="365125"/>
            <a:ext cx="10515600" cy="811825"/>
          </a:xfrm>
        </p:spPr>
        <p:txBody>
          <a:bodyPr/>
          <a:lstStyle/>
          <a:p>
            <a:r>
              <a:rPr lang="en-US" dirty="0"/>
              <a:t>Fall MAP Results Math </a:t>
            </a:r>
          </a:p>
        </p:txBody>
      </p:sp>
      <p:pic>
        <p:nvPicPr>
          <p:cNvPr id="7" name="Content Placeholder 6">
            <a:extLst>
              <a:ext uri="{FF2B5EF4-FFF2-40B4-BE49-F238E27FC236}">
                <a16:creationId xmlns:a16="http://schemas.microsoft.com/office/drawing/2014/main" id="{5D1D3F17-99B1-64E3-850A-2A4CE6A567AE}"/>
              </a:ext>
            </a:extLst>
          </p:cNvPr>
          <p:cNvPicPr>
            <a:picLocks noGrp="1" noChangeAspect="1"/>
          </p:cNvPicPr>
          <p:nvPr>
            <p:ph idx="1"/>
          </p:nvPr>
        </p:nvPicPr>
        <p:blipFill>
          <a:blip r:embed="rId2"/>
          <a:stretch>
            <a:fillRect/>
          </a:stretch>
        </p:blipFill>
        <p:spPr>
          <a:xfrm>
            <a:off x="2073245" y="1258432"/>
            <a:ext cx="5785164" cy="4512132"/>
          </a:xfrm>
        </p:spPr>
      </p:pic>
      <p:sp>
        <p:nvSpPr>
          <p:cNvPr id="4" name="Footer Placeholder 3">
            <a:extLst>
              <a:ext uri="{FF2B5EF4-FFF2-40B4-BE49-F238E27FC236}">
                <a16:creationId xmlns:a16="http://schemas.microsoft.com/office/drawing/2014/main" id="{F915B2BE-7308-3FE4-1FC7-433F5A0FBDA1}"/>
              </a:ext>
            </a:extLst>
          </p:cNvPr>
          <p:cNvSpPr>
            <a:spLocks noGrp="1"/>
          </p:cNvSpPr>
          <p:nvPr>
            <p:ph type="ftr" sz="quarter" idx="11"/>
          </p:nvPr>
        </p:nvSpPr>
        <p:spPr/>
        <p:txBody>
          <a:body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6ED82C21-BF40-B265-F103-5793CD3F8EE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371055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b="1" kern="1200">
                <a:solidFill>
                  <a:schemeClr val="tx2"/>
                </a:solidFill>
                <a:latin typeface="+mj-lt"/>
                <a:ea typeface="+mj-ea"/>
                <a:cs typeface="+mj-cs"/>
              </a:rPr>
              <a:t>GO Team Discussion:</a:t>
            </a:r>
            <a:br>
              <a:rPr lang="en-US" b="1" kern="1200">
                <a:solidFill>
                  <a:schemeClr val="tx2"/>
                </a:solidFill>
                <a:latin typeface="+mj-lt"/>
                <a:ea typeface="+mj-ea"/>
                <a:cs typeface="+mj-cs"/>
              </a:rPr>
            </a:br>
            <a:r>
              <a:rPr lang="en-US" b="1" kern="120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2055813"/>
            <a:ext cx="5393361" cy="4351338"/>
          </a:xfrm>
          <a:prstGeom prst="rect">
            <a:avLst/>
          </a:prstGeom>
        </p:spPr>
        <p:txBody>
          <a:bodyPr vert="horz" lIns="91440" tIns="45720" rIns="91440" bIns="45720" rtlCol="0">
            <a:normAutofit/>
          </a:bodyPr>
          <a:lstStyle/>
          <a:p>
            <a:pPr marL="285750" indent="-228600">
              <a:lnSpc>
                <a:spcPct val="90000"/>
              </a:lnSpc>
              <a:spcAft>
                <a:spcPts val="1200"/>
              </a:spcAft>
              <a:buFont typeface="Arial" panose="020B0604020202020204" pitchFamily="34" charset="0"/>
              <a:buChar char="•"/>
            </a:pPr>
            <a:r>
              <a:rPr lang="en-US" sz="3200" dirty="0"/>
              <a:t>What do you notice?</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are your wonderings?</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17</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a:t>Robert J. </a:t>
            </a:r>
            <a:r>
              <a:rPr lang="en-US" err="1"/>
              <a:t>Mckain</a:t>
            </a:r>
            <a:endParaRPr lang="en-US"/>
          </a:p>
          <a:p>
            <a:endParaRPr lang="en-US"/>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18</a:t>
            </a:fld>
            <a:endParaRPr lang="en-US">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ranking our strategic priorities for the 2024-2025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19</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20</a:t>
            </a:fld>
            <a:endParaRPr lang="en-US" noProof="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1896585700"/>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a:t>You are </a:t>
            </a:r>
            <a:r>
              <a:rPr lang="en-US" b="1">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17029" y="1844288"/>
            <a:ext cx="5977563" cy="3931920"/>
          </a:xfrm>
        </p:spPr>
        <p:txBody>
          <a:bodyPr>
            <a:normAutofit fontScale="92500" lnSpcReduction="20000"/>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Action Plan</a:t>
            </a:r>
          </a:p>
          <a:p>
            <a:pPr marL="0" indent="0">
              <a:lnSpc>
                <a:spcPct val="100000"/>
              </a:lnSpc>
              <a:spcBef>
                <a:spcPts val="0"/>
              </a:spcBef>
              <a:buNone/>
            </a:pPr>
            <a:endParaRPr lang="en-US" dirty="0"/>
          </a:p>
          <a:p>
            <a:pPr marL="0" indent="0">
              <a:lnSpc>
                <a:spcPct val="100000"/>
              </a:lnSpc>
              <a:spcBef>
                <a:spcPts val="0"/>
              </a:spcBef>
              <a:buNone/>
            </a:pPr>
            <a:r>
              <a:rPr lang="en-US" b="1" dirty="0"/>
              <a:t>Strategic Plan Alignment &amp; Update</a:t>
            </a:r>
          </a:p>
          <a:p>
            <a:pPr marL="0" indent="0">
              <a:lnSpc>
                <a:spcPct val="100000"/>
              </a:lnSpc>
              <a:spcBef>
                <a:spcPts val="0"/>
              </a:spcBef>
              <a:buNone/>
            </a:pPr>
            <a:endParaRPr lang="en-US" b="1" dirty="0"/>
          </a:p>
          <a:p>
            <a:pPr marL="0" indent="0">
              <a:lnSpc>
                <a:spcPct val="100000"/>
              </a:lnSpc>
              <a:spcBef>
                <a:spcPts val="0"/>
              </a:spcBef>
              <a:buNone/>
            </a:pPr>
            <a:r>
              <a:rPr lang="en-US" b="1" dirty="0"/>
              <a:t>MAP Data</a:t>
            </a:r>
          </a:p>
          <a:p>
            <a:pPr marL="0" indent="0">
              <a:lnSpc>
                <a:spcPct val="100000"/>
              </a:lnSpc>
              <a:spcBef>
                <a:spcPts val="0"/>
              </a:spcBef>
              <a:buNone/>
            </a:pPr>
            <a:r>
              <a:rPr lang="en-US" dirty="0"/>
              <a:t>	Data Protocol</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Current</a:t>
            </a:r>
            <a:br>
              <a:rPr lang="en-US">
                <a:solidFill>
                  <a:srgbClr val="FFFFFF"/>
                </a:solidFill>
              </a:rPr>
            </a:br>
            <a:r>
              <a:rPr lang="en-US">
                <a:solidFill>
                  <a:srgbClr val="FFFFFF"/>
                </a:solidFill>
              </a:rPr>
              <a:t>Strategic Plan</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2021-2025</a:t>
            </a:r>
          </a:p>
          <a:p>
            <a:endParaRPr lang="en-US"/>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APS Strategic Priorities &amp; Initiatives</a:t>
            </a:r>
            <a:endParaRPr sz="200" b="1" i="1">
              <a:solidFill>
                <a:srgbClr val="151515"/>
              </a:solidFill>
              <a:latin typeface="Calibri"/>
              <a:ea typeface="Calibri"/>
              <a:cs typeface="Calibri"/>
              <a:sym typeface="Calibri"/>
            </a:endParaRPr>
          </a:p>
        </p:txBody>
      </p:sp>
      <p:sp>
        <p:nvSpPr>
          <p:cNvPr id="329" name="Google Shape;329;p11"/>
          <p:cNvSpPr/>
          <p:nvPr/>
        </p:nvSpPr>
        <p:spPr>
          <a:xfrm>
            <a:off x="6183349" y="2327269"/>
            <a:ext cx="4003500" cy="707700"/>
          </a:xfrm>
          <a:prstGeom prst="rect">
            <a:avLst/>
          </a:prstGeom>
          <a:solidFill>
            <a:srgbClr val="F2F2F2"/>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1A.</a:t>
            </a:r>
            <a:r>
              <a:rPr lang="en-US" sz="1000" dirty="0">
                <a:solidFill>
                  <a:srgbClr val="000000"/>
                </a:solidFill>
                <a:latin typeface="Calibri"/>
                <a:ea typeface="Calibri"/>
                <a:cs typeface="Calibri"/>
                <a:sym typeface="Calibri"/>
              </a:rPr>
              <a:t> </a:t>
            </a:r>
            <a:r>
              <a:rPr lang="en-US" sz="1000" dirty="0">
                <a:latin typeface="Calibri"/>
                <a:ea typeface="Calibri"/>
                <a:cs typeface="Calibri"/>
                <a:sym typeface="Calibri"/>
              </a:rPr>
              <a:t>Implementation of an intervention block to reduce gaps in learning</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1B. </a:t>
            </a:r>
            <a:r>
              <a:rPr lang="en-US" sz="1000" dirty="0">
                <a:latin typeface="Calibri"/>
                <a:ea typeface="Calibri"/>
                <a:cs typeface="Calibri"/>
                <a:sym typeface="Calibri"/>
              </a:rPr>
              <a:t>Employ a literacy block with phonics for grades k-2</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1C. </a:t>
            </a:r>
            <a:r>
              <a:rPr lang="en-US" sz="1000" dirty="0">
                <a:latin typeface="Calibri"/>
                <a:ea typeface="Calibri"/>
                <a:cs typeface="Calibri"/>
                <a:sym typeface="Calibri"/>
              </a:rPr>
              <a:t>Create PLC planning time for teachers to internalize standards and plan for instruction</a:t>
            </a:r>
            <a:endParaRPr sz="1000" b="1" u="sng" dirty="0">
              <a:solidFill>
                <a:srgbClr val="000000"/>
              </a:solidFill>
              <a:latin typeface="Calibri"/>
              <a:ea typeface="Calibri"/>
              <a:cs typeface="Calibri"/>
              <a:sym typeface="Calibri"/>
            </a:endParaRPr>
          </a:p>
        </p:txBody>
      </p:sp>
      <p:sp>
        <p:nvSpPr>
          <p:cNvPr id="330" name="Google Shape;330;p11"/>
          <p:cNvSpPr/>
          <p:nvPr/>
        </p:nvSpPr>
        <p:spPr>
          <a:xfrm>
            <a:off x="6183344" y="3616050"/>
            <a:ext cx="4003500" cy="780300"/>
          </a:xfrm>
          <a:prstGeom prst="rect">
            <a:avLst/>
          </a:prstGeom>
          <a:solidFill>
            <a:srgbClr val="DDEAF6"/>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Create an attendance team to monitor and address attendance concerns, Create a Care Team to address student needs </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Utilize SLC practices and restorative justice with the Counselor to reduce suspensions</a:t>
            </a:r>
            <a:endParaRPr dirty="0">
              <a:solidFill>
                <a:srgbClr val="000000"/>
              </a:solidFill>
              <a:latin typeface="Arial"/>
              <a:ea typeface="Arial"/>
              <a:cs typeface="Arial"/>
              <a:sym typeface="Arial"/>
            </a:endParaRPr>
          </a:p>
        </p:txBody>
      </p:sp>
      <p:sp>
        <p:nvSpPr>
          <p:cNvPr id="331" name="Google Shape;331;p11"/>
          <p:cNvSpPr/>
          <p:nvPr/>
        </p:nvSpPr>
        <p:spPr>
          <a:xfrm>
            <a:off x="6183344" y="4703743"/>
            <a:ext cx="4003500" cy="708000"/>
          </a:xfrm>
          <a:prstGeom prst="rect">
            <a:avLst/>
          </a:prstGeom>
          <a:solidFill>
            <a:srgbClr val="FBE4D4"/>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Monthly IB training for staff, Professional development individualized around teacher needs in reading and math, training for phonics program (</a:t>
            </a:r>
            <a:r>
              <a:rPr lang="en-US" sz="1000" dirty="0" err="1">
                <a:latin typeface="Calibri"/>
                <a:ea typeface="Calibri"/>
                <a:cs typeface="Calibri"/>
                <a:sym typeface="Calibri"/>
              </a:rPr>
              <a:t>Fundations</a:t>
            </a:r>
            <a:r>
              <a:rPr lang="en-US" sz="1000" dirty="0">
                <a:latin typeface="Calibri"/>
                <a:ea typeface="Calibri"/>
                <a:cs typeface="Calibri"/>
                <a:sym typeface="Calibri"/>
              </a:rPr>
              <a:t>)</a:t>
            </a:r>
          </a:p>
          <a:p>
            <a:pPr>
              <a:buClr>
                <a:srgbClr val="000000"/>
              </a:buClr>
              <a:buSzPts val="1000"/>
            </a:pPr>
            <a:r>
              <a:rPr lang="en-US" sz="1000" dirty="0">
                <a:solidFill>
                  <a:srgbClr val="000000"/>
                </a:solidFill>
                <a:latin typeface="Calibri"/>
                <a:cs typeface="Calibri"/>
                <a:sym typeface="Calibri"/>
              </a:rPr>
              <a:t>Ongoing PD for SEL, restorative practices, and trauma </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2" name="Google Shape;332;p11"/>
          <p:cNvSpPr/>
          <p:nvPr/>
        </p:nvSpPr>
        <p:spPr>
          <a:xfrm>
            <a:off x="6174467" y="5716832"/>
            <a:ext cx="4003500" cy="708000"/>
          </a:xfrm>
          <a:prstGeom prst="rect">
            <a:avLst/>
          </a:prstGeom>
          <a:solidFill>
            <a:srgbClr val="FFF2CC"/>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Conduct data meetings in PLC, with parents and students. Students will also have goal setting meetings with teachers</a:t>
            </a:r>
          </a:p>
          <a:p>
            <a:pPr>
              <a:buClr>
                <a:srgbClr val="000000"/>
              </a:buClr>
              <a:buSzPts val="1000"/>
            </a:pPr>
            <a:r>
              <a:rPr lang="en-US" sz="1000" dirty="0">
                <a:solidFill>
                  <a:srgbClr val="000000"/>
                </a:solidFill>
                <a:latin typeface="Calibri"/>
                <a:cs typeface="Calibri"/>
                <a:sym typeface="Calibri"/>
              </a:rPr>
              <a:t>--Increase Parent Liaison and Social Worker positions to full time to support the needs of students and parents</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3" name="Google Shape;333;p11"/>
          <p:cNvSpPr txBox="1"/>
          <p:nvPr/>
        </p:nvSpPr>
        <p:spPr>
          <a:xfrm>
            <a:off x="4450620" y="135804"/>
            <a:ext cx="2516260" cy="738633"/>
          </a:xfrm>
          <a:prstGeom prst="rect">
            <a:avLst/>
          </a:prstGeom>
          <a:noFill/>
          <a:ln>
            <a:noFill/>
          </a:ln>
        </p:spPr>
        <p:txBody>
          <a:bodyPr spcFirstLastPara="1" wrap="square" lIns="91425" tIns="91425" rIns="91425" bIns="91425" anchor="t" anchorCtr="0">
            <a:spAutoFit/>
          </a:bodyPr>
          <a:lstStyle/>
          <a:p>
            <a:pPr algn="ctr">
              <a:buClr>
                <a:srgbClr val="000000"/>
              </a:buClr>
              <a:buSzPts val="3500"/>
            </a:pPr>
            <a:r>
              <a:rPr lang="en-US" b="1" dirty="0">
                <a:solidFill>
                  <a:srgbClr val="151515"/>
                </a:solidFill>
                <a:latin typeface="Calibri"/>
                <a:ea typeface="Calibri"/>
                <a:cs typeface="Calibri"/>
                <a:sym typeface="Calibri"/>
              </a:rPr>
              <a:t>West Manor IB World School</a:t>
            </a:r>
            <a:endParaRPr sz="200" dirty="0">
              <a:solidFill>
                <a:srgbClr val="151515"/>
              </a:solidFill>
              <a:latin typeface="Calibri"/>
              <a:ea typeface="Calibri"/>
              <a:cs typeface="Calibri"/>
              <a:sym typeface="Calibri"/>
            </a:endParaRPr>
          </a:p>
        </p:txBody>
      </p:sp>
      <p:sp>
        <p:nvSpPr>
          <p:cNvPr id="334" name="Google Shape;334;p11"/>
          <p:cNvSpPr txBox="1"/>
          <p:nvPr/>
        </p:nvSpPr>
        <p:spPr>
          <a:xfrm>
            <a:off x="1577000" y="300876"/>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SMART Goals</a:t>
            </a:r>
            <a:endParaRPr sz="200" b="1" i="1">
              <a:solidFill>
                <a:srgbClr val="151515"/>
              </a:solidFill>
              <a:latin typeface="Calibri"/>
              <a:ea typeface="Calibri"/>
              <a:cs typeface="Calibri"/>
              <a:sym typeface="Calibri"/>
            </a:endParaRPr>
          </a:p>
        </p:txBody>
      </p:sp>
      <p:sp>
        <p:nvSpPr>
          <p:cNvPr id="335" name="Google Shape;335;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Strategies</a:t>
            </a:r>
            <a:endParaRPr sz="200" b="1" i="1">
              <a:solidFill>
                <a:srgbClr val="151515"/>
              </a:solidFill>
              <a:latin typeface="Calibri"/>
              <a:ea typeface="Calibri"/>
              <a:cs typeface="Calibri"/>
              <a:sym typeface="Calibri"/>
            </a:endParaRPr>
          </a:p>
        </p:txBody>
      </p:sp>
      <p:sp>
        <p:nvSpPr>
          <p:cNvPr id="336" name="Google Shape;336;p11"/>
          <p:cNvSpPr/>
          <p:nvPr/>
        </p:nvSpPr>
        <p:spPr>
          <a:xfrm>
            <a:off x="1609624" y="767853"/>
            <a:ext cx="2418900" cy="1057704"/>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a:t>
            </a:r>
            <a:r>
              <a:rPr lang="en-US" sz="1200" b="1" dirty="0">
                <a:solidFill>
                  <a:srgbClr val="000000"/>
                </a:solidFill>
                <a:latin typeface="Arial"/>
                <a:ea typeface="Arial"/>
                <a:cs typeface="Arial"/>
                <a:sym typeface="Arial"/>
              </a:rPr>
              <a:t>% of </a:t>
            </a:r>
            <a:r>
              <a:rPr lang="en-US" sz="1200" b="1" dirty="0">
                <a:latin typeface="Arial"/>
                <a:ea typeface="Arial"/>
                <a:cs typeface="Arial"/>
                <a:sym typeface="Arial"/>
              </a:rPr>
              <a:t>grades 3-5 </a:t>
            </a:r>
            <a:r>
              <a:rPr lang="en-US" sz="1200" b="1" dirty="0">
                <a:solidFill>
                  <a:srgbClr val="000000"/>
                </a:solidFill>
                <a:latin typeface="Arial"/>
                <a:ea typeface="Arial"/>
                <a:cs typeface="Arial"/>
                <a:sym typeface="Arial"/>
              </a:rPr>
              <a:t>students </a:t>
            </a:r>
            <a:r>
              <a:rPr lang="en-US" sz="1200" b="1" dirty="0">
                <a:latin typeface="Arial"/>
                <a:ea typeface="Arial"/>
                <a:cs typeface="Arial"/>
                <a:sym typeface="Arial"/>
              </a:rPr>
              <a:t>scoring proficient or above on Milestones/ MAP  in </a:t>
            </a:r>
            <a:r>
              <a:rPr lang="en-US" sz="1200" b="1" dirty="0">
                <a:solidFill>
                  <a:srgbClr val="000000"/>
                </a:solidFill>
                <a:latin typeface="Arial"/>
                <a:ea typeface="Arial"/>
                <a:cs typeface="Arial"/>
                <a:sym typeface="Arial"/>
              </a:rPr>
              <a:t> reading by 3% </a:t>
            </a:r>
          </a:p>
        </p:txBody>
      </p:sp>
      <p:sp>
        <p:nvSpPr>
          <p:cNvPr id="337" name="Google Shape;337;p11"/>
          <p:cNvSpPr/>
          <p:nvPr/>
        </p:nvSpPr>
        <p:spPr>
          <a:xfrm>
            <a:off x="4313259" y="753034"/>
            <a:ext cx="2287097" cy="1068493"/>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 of grades 3-5 students scoring proficient or above on Milestones/MAP  in math by 3%</a:t>
            </a:r>
            <a:endParaRPr lang="en-US" sz="1200" b="1" dirty="0">
              <a:solidFill>
                <a:srgbClr val="000000"/>
              </a:solidFill>
              <a:latin typeface="Arial"/>
              <a:ea typeface="Arial"/>
              <a:cs typeface="Arial"/>
              <a:sym typeface="Arial"/>
            </a:endParaRPr>
          </a:p>
        </p:txBody>
      </p:sp>
      <p:sp>
        <p:nvSpPr>
          <p:cNvPr id="338" name="Google Shape;338;p11"/>
          <p:cNvSpPr/>
          <p:nvPr/>
        </p:nvSpPr>
        <p:spPr>
          <a:xfrm>
            <a:off x="6749738" y="820801"/>
            <a:ext cx="2155622" cy="1005919"/>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pPr>
            <a:r>
              <a:rPr lang="en-US" sz="1200" b="1" dirty="0"/>
              <a:t>Increase the percentage of students with 10 or less absences by 3%</a:t>
            </a:r>
            <a:endParaRPr lang="en-US" dirty="0"/>
          </a:p>
        </p:txBody>
      </p:sp>
      <p:sp>
        <p:nvSpPr>
          <p:cNvPr id="339" name="Google Shape;339;p11"/>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buClr>
                <a:srgbClr val="000000"/>
              </a:buClr>
              <a:buSzPts val="1200"/>
            </a:pPr>
            <a:fld id="{00000000-1234-1234-1234-123412341234}" type="slidenum">
              <a:rPr lang="en-US" smtClean="0"/>
              <a:pPr algn="r">
                <a:buClr>
                  <a:srgbClr val="000000"/>
                </a:buClr>
                <a:buSzPts val="1200"/>
              </a:pPr>
              <a:t>6</a:t>
            </a:fld>
            <a:endParaRPr sz="1000">
              <a:solidFill>
                <a:srgbClr val="000000"/>
              </a:solidFill>
              <a:latin typeface="Verdana"/>
              <a:ea typeface="Verdana"/>
              <a:cs typeface="Verdana"/>
              <a:sym typeface="Verdana"/>
            </a:endParaRPr>
          </a:p>
        </p:txBody>
      </p:sp>
      <p:sp>
        <p:nvSpPr>
          <p:cNvPr id="341" name="Google Shape;341;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Strategic Priorities</a:t>
            </a:r>
            <a:endParaRPr sz="200" b="1" i="1">
              <a:solidFill>
                <a:srgbClr val="151515"/>
              </a:solidFill>
              <a:latin typeface="Calibri"/>
              <a:ea typeface="Calibri"/>
              <a:cs typeface="Calibri"/>
              <a:sym typeface="Calibri"/>
            </a:endParaRPr>
          </a:p>
        </p:txBody>
      </p:sp>
      <p:sp>
        <p:nvSpPr>
          <p:cNvPr id="342" name="Google Shape;342;p11"/>
          <p:cNvSpPr/>
          <p:nvPr/>
        </p:nvSpPr>
        <p:spPr>
          <a:xfrm>
            <a:off x="3496461" y="2477394"/>
            <a:ext cx="2418900" cy="1092566"/>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latin typeface="Calibri"/>
                <a:ea typeface="Calibri"/>
                <a:cs typeface="Calibri"/>
                <a:sym typeface="Calibri"/>
              </a:rPr>
              <a:t>Increase student phonic awareness and create early readers</a:t>
            </a:r>
          </a:p>
          <a:p>
            <a:pPr marL="228600" indent="-228600">
              <a:spcBef>
                <a:spcPts val="600"/>
              </a:spcBef>
              <a:buClr>
                <a:srgbClr val="000000"/>
              </a:buClr>
              <a:buSzPts val="1000"/>
              <a:buFont typeface="Calibri"/>
              <a:buAutoNum type="arabicPeriod"/>
            </a:pPr>
            <a:r>
              <a:rPr lang="en-US" sz="1000" b="1" dirty="0">
                <a:solidFill>
                  <a:srgbClr val="000000"/>
                </a:solidFill>
                <a:latin typeface="Calibri"/>
                <a:ea typeface="Calibri"/>
                <a:cs typeface="Calibri"/>
                <a:sym typeface="Calibri"/>
              </a:rPr>
              <a:t>Increase student knowledge in numbers and operations domain</a:t>
            </a:r>
          </a:p>
          <a:p>
            <a:pPr marL="228600" indent="-228600">
              <a:spcBef>
                <a:spcPts val="600"/>
              </a:spcBef>
              <a:buClr>
                <a:srgbClr val="000000"/>
              </a:buClr>
              <a:buSzPts val="1000"/>
              <a:buFont typeface="Calibri"/>
              <a:buAutoNum type="arabicPeriod"/>
            </a:pPr>
            <a:r>
              <a:rPr lang="en-US" sz="1000" b="1" dirty="0">
                <a:latin typeface="Calibri"/>
                <a:ea typeface="Calibri"/>
                <a:cs typeface="Calibri"/>
                <a:sym typeface="Calibri"/>
              </a:rPr>
              <a:t>Increase student multiplication skills </a:t>
            </a:r>
            <a:endParaRPr sz="1000" b="1" dirty="0">
              <a:solidFill>
                <a:srgbClr val="000000"/>
              </a:solidFill>
              <a:latin typeface="Calibri"/>
              <a:ea typeface="Calibri"/>
              <a:cs typeface="Calibri"/>
              <a:sym typeface="Calibri"/>
            </a:endParaRPr>
          </a:p>
        </p:txBody>
      </p:sp>
      <p:sp>
        <p:nvSpPr>
          <p:cNvPr id="343" name="Google Shape;343;p11"/>
          <p:cNvSpPr/>
          <p:nvPr/>
        </p:nvSpPr>
        <p:spPr>
          <a:xfrm>
            <a:off x="3496398" y="3628672"/>
            <a:ext cx="2418900" cy="938678"/>
          </a:xfrm>
          <a:prstGeom prst="rect">
            <a:avLst/>
          </a:prstGeom>
          <a:noFill/>
          <a:ln>
            <a:noFill/>
          </a:ln>
        </p:spPr>
        <p:txBody>
          <a:bodyPr spcFirstLastPara="1" wrap="square" lIns="91425" tIns="45700" rIns="91425" bIns="45700" anchor="t" anchorCtr="0">
            <a:spAutoFit/>
          </a:bodyPr>
          <a:lstStyle/>
          <a:p>
            <a:pPr marL="228600" indent="-228600">
              <a:spcBef>
                <a:spcPts val="600"/>
              </a:spcBef>
              <a:buClr>
                <a:srgbClr val="000000"/>
              </a:buClr>
              <a:buSzPts val="1000"/>
              <a:buFont typeface="Calibri"/>
              <a:buAutoNum type="arabicPeriod" startAt="4"/>
            </a:pPr>
            <a:r>
              <a:rPr lang="en-US" sz="1000" b="1" dirty="0">
                <a:solidFill>
                  <a:srgbClr val="000000"/>
                </a:solidFill>
                <a:latin typeface="Calibri"/>
                <a:ea typeface="Calibri"/>
                <a:cs typeface="Calibri"/>
                <a:sym typeface="Calibri"/>
              </a:rPr>
              <a:t> Increase student attendance and decrease suspension rate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44" name="Google Shape;344;p11"/>
          <p:cNvSpPr/>
          <p:nvPr/>
        </p:nvSpPr>
        <p:spPr>
          <a:xfrm>
            <a:off x="3491022" y="472854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6"/>
            </a:pPr>
            <a:r>
              <a:rPr lang="en-US" sz="1000" b="1" dirty="0">
                <a:latin typeface="Calibri"/>
                <a:ea typeface="Calibri"/>
                <a:cs typeface="Calibri"/>
                <a:sym typeface="Calibri"/>
              </a:rPr>
              <a:t>Increasing Teacher knowledge of Standards</a:t>
            </a:r>
            <a:r>
              <a:rPr lang="en-US" sz="1000" b="1" dirty="0">
                <a:solidFill>
                  <a:srgbClr val="000000"/>
                </a:solidFill>
                <a:latin typeface="Calibri"/>
                <a:ea typeface="Calibri"/>
                <a:cs typeface="Calibri"/>
                <a:sym typeface="Calibri"/>
              </a:rPr>
              <a:t> </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6"/>
            </a:pPr>
            <a:r>
              <a:rPr lang="en-US" sz="1000" b="1" dirty="0">
                <a:solidFill>
                  <a:srgbClr val="000000"/>
                </a:solidFill>
                <a:latin typeface="Calibri"/>
                <a:ea typeface="Calibri"/>
                <a:cs typeface="Calibri"/>
                <a:sym typeface="Calibri"/>
              </a:rPr>
              <a:t> Increase Teacher knowledge of IB Program</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347" name="Google Shape;347;p11"/>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100"/>
            </a:pPr>
            <a:r>
              <a:rPr lang="en-US" sz="1100" b="1">
                <a:solidFill>
                  <a:schemeClr val="lt1"/>
                </a:solidFill>
                <a:latin typeface="Calibri"/>
                <a:ea typeface="Calibri"/>
                <a:cs typeface="Calibri"/>
                <a:sym typeface="Calibri"/>
              </a:rPr>
              <a:t>Fostering Academic Excellence for All</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Data</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Curriculum &amp; Instruction</a:t>
            </a:r>
            <a:endParaRPr sz="900">
              <a:solidFill>
                <a:schemeClr val="lt1"/>
              </a:solidFill>
              <a:latin typeface="Calibri"/>
              <a:ea typeface="Calibri"/>
              <a:cs typeface="Calibri"/>
              <a:sym typeface="Calibri"/>
            </a:endParaRPr>
          </a:p>
          <a:p>
            <a:pPr algn="ctr">
              <a:buClr>
                <a:schemeClr val="lt1"/>
              </a:buClr>
              <a:buSzPts val="4000"/>
            </a:pPr>
            <a:r>
              <a:rPr lang="en-US" sz="900">
                <a:solidFill>
                  <a:schemeClr val="lt1"/>
                </a:solidFill>
                <a:latin typeface="Calibri"/>
                <a:ea typeface="Calibri"/>
                <a:cs typeface="Calibri"/>
                <a:sym typeface="Calibri"/>
              </a:rPr>
              <a:t>Signature Program</a:t>
            </a:r>
            <a:endParaRPr sz="900">
              <a:solidFill>
                <a:schemeClr val="lt1"/>
              </a:solidFill>
              <a:latin typeface="Calibri"/>
              <a:ea typeface="Calibri"/>
              <a:cs typeface="Calibri"/>
              <a:sym typeface="Calibri"/>
            </a:endParaRPr>
          </a:p>
        </p:txBody>
      </p:sp>
      <p:sp>
        <p:nvSpPr>
          <p:cNvPr id="348" name="Google Shape;348;p11"/>
          <p:cNvSpPr/>
          <p:nvPr/>
        </p:nvSpPr>
        <p:spPr>
          <a:xfrm>
            <a:off x="1577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Building a Culture of Student Support</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Whole Child &amp; Intervention</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Personalized Learning</a:t>
            </a:r>
            <a:endParaRPr sz="900">
              <a:solidFill>
                <a:schemeClr val="lt1"/>
              </a:solidFill>
              <a:latin typeface="Calibri"/>
              <a:ea typeface="Calibri"/>
              <a:cs typeface="Calibri"/>
              <a:sym typeface="Calibri"/>
            </a:endParaRPr>
          </a:p>
        </p:txBody>
      </p:sp>
      <p:sp>
        <p:nvSpPr>
          <p:cNvPr id="349" name="Google Shape;349;p11"/>
          <p:cNvSpPr/>
          <p:nvPr/>
        </p:nvSpPr>
        <p:spPr>
          <a:xfrm>
            <a:off x="1577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Equipping &amp; Empowering Leaders &amp; Staff</a:t>
            </a:r>
            <a:endParaRPr sz="1200" b="1">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Strategic Staff Support</a:t>
            </a:r>
            <a:endParaRPr sz="900">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Equitable Resource Allocation</a:t>
            </a:r>
            <a:endParaRPr sz="900">
              <a:solidFill>
                <a:schemeClr val="lt1"/>
              </a:solidFill>
              <a:latin typeface="Calibri"/>
              <a:ea typeface="Calibri"/>
              <a:cs typeface="Calibri"/>
              <a:sym typeface="Calibri"/>
            </a:endParaRPr>
          </a:p>
        </p:txBody>
      </p:sp>
      <p:sp>
        <p:nvSpPr>
          <p:cNvPr id="350" name="Google Shape;350;p11"/>
          <p:cNvSpPr/>
          <p:nvPr/>
        </p:nvSpPr>
        <p:spPr>
          <a:xfrm>
            <a:off x="1577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dirty="0">
                <a:solidFill>
                  <a:schemeClr val="lt1"/>
                </a:solidFill>
                <a:latin typeface="Calibri"/>
                <a:ea typeface="Calibri"/>
                <a:cs typeface="Calibri"/>
                <a:sym typeface="Calibri"/>
              </a:rPr>
              <a:t>Creating a System of School Support</a:t>
            </a:r>
            <a:endParaRPr sz="1200" b="1" dirty="0">
              <a:solidFill>
                <a:schemeClr val="lt1"/>
              </a:solidFill>
              <a:latin typeface="Calibri"/>
              <a:ea typeface="Calibri"/>
              <a:cs typeface="Calibri"/>
              <a:sym typeface="Calibri"/>
            </a:endParaRPr>
          </a:p>
          <a:p>
            <a:pPr marL="171446" algn="ctr"/>
            <a:r>
              <a:rPr lang="en-US" sz="900">
                <a:solidFill>
                  <a:schemeClr val="lt1"/>
                </a:solidFill>
                <a:latin typeface="Calibri"/>
                <a:ea typeface="Calibri"/>
                <a:cs typeface="Calibri"/>
                <a:sym typeface="Calibri"/>
              </a:rPr>
              <a:t>Collective Action, Engagement &amp; Empowerment</a:t>
            </a:r>
            <a:endParaRPr lang="en-US" sz="900" dirty="0">
              <a:solidFill>
                <a:schemeClr val="lt1"/>
              </a:solidFill>
              <a:latin typeface="Calibri"/>
              <a:ea typeface="Calibri"/>
              <a:cs typeface="Calibri"/>
              <a:sym typeface="Calibri"/>
            </a:endParaRPr>
          </a:p>
        </p:txBody>
      </p:sp>
      <p:sp>
        <p:nvSpPr>
          <p:cNvPr id="351" name="Google Shape;351;p11"/>
          <p:cNvSpPr/>
          <p:nvPr/>
        </p:nvSpPr>
        <p:spPr>
          <a:xfrm>
            <a:off x="3506997" y="582842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Improve stakeholder knowledge of school data and how to assist</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Provide support to students and stakeholders in need</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26" name="Google Shape;343;p11">
            <a:extLst>
              <a:ext uri="{FF2B5EF4-FFF2-40B4-BE49-F238E27FC236}">
                <a16:creationId xmlns:a16="http://schemas.microsoft.com/office/drawing/2014/main" id="{B0CD03E8-32BA-4663-9300-879DF6A5004B}"/>
              </a:ext>
            </a:extLst>
          </p:cNvPr>
          <p:cNvSpPr/>
          <p:nvPr/>
        </p:nvSpPr>
        <p:spPr>
          <a:xfrm>
            <a:off x="3491022" y="2357219"/>
            <a:ext cx="2418900" cy="1477287"/>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solidFill>
                  <a:srgbClr val="000000"/>
                </a:solidFill>
                <a:latin typeface="Calibri"/>
                <a:ea typeface="Calibri"/>
                <a:cs typeface="Calibri"/>
                <a:sym typeface="Calibri"/>
              </a:rPr>
              <a:t>1.</a:t>
            </a:r>
          </a:p>
          <a:p>
            <a:pPr>
              <a:spcBef>
                <a:spcPts val="600"/>
              </a:spcBef>
              <a:buClr>
                <a:srgbClr val="000000"/>
              </a:buClr>
              <a:buSzPts val="1000"/>
            </a:pPr>
            <a:endParaRPr lang="en-US" sz="1000" b="1" dirty="0">
              <a:latin typeface="Calibri"/>
              <a:ea typeface="Calibri"/>
              <a:cs typeface="Calibri"/>
              <a:sym typeface="Calibri"/>
            </a:endParaRPr>
          </a:p>
          <a:p>
            <a:pPr>
              <a:spcBef>
                <a:spcPts val="600"/>
              </a:spcBef>
              <a:buClr>
                <a:srgbClr val="000000"/>
              </a:buClr>
              <a:buSzPts val="1000"/>
            </a:pPr>
            <a:r>
              <a:rPr lang="en-US" sz="1000" b="1" dirty="0">
                <a:solidFill>
                  <a:srgbClr val="000000"/>
                </a:solidFill>
                <a:latin typeface="Calibri"/>
                <a:ea typeface="Calibri"/>
                <a:cs typeface="Calibri"/>
                <a:sym typeface="Calibri"/>
              </a:rPr>
              <a:t>3.</a:t>
            </a:r>
          </a:p>
          <a:p>
            <a:pPr>
              <a:spcBef>
                <a:spcPts val="600"/>
              </a:spcBef>
              <a:buClr>
                <a:srgbClr val="000000"/>
              </a:buClr>
              <a:buSzPts val="1000"/>
            </a:pPr>
            <a:r>
              <a:rPr lang="en-US" sz="1000" b="1" dirty="0">
                <a:solidFill>
                  <a:srgbClr val="000000"/>
                </a:solidFill>
                <a:latin typeface="Calibri"/>
                <a:ea typeface="Calibri"/>
                <a:cs typeface="Calibri"/>
                <a:sym typeface="Calibri"/>
              </a:rPr>
              <a:t>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514600"/>
            <a:ext cx="5559552" cy="1828800"/>
          </a:xfrm>
        </p:spPr>
        <p:txBody>
          <a:bodyPr/>
          <a:lstStyle/>
          <a:p>
            <a:r>
              <a:rPr lang="en-US" dirty="0">
                <a:solidFill>
                  <a:srgbClr val="FFFFFF"/>
                </a:solidFill>
              </a:rPr>
              <a:t>Continuous Improvement Plan</a:t>
            </a:r>
            <a:endParaRPr lang="en-US" dirty="0"/>
          </a:p>
        </p:txBody>
      </p:sp>
    </p:spTree>
    <p:extLst>
      <p:ext uri="{BB962C8B-B14F-4D97-AF65-F5344CB8AC3E}">
        <p14:creationId xmlns:p14="http://schemas.microsoft.com/office/powerpoint/2010/main" val="94016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5" name="Google Shape;170;p4">
            <a:extLst>
              <a:ext uri="{FF2B5EF4-FFF2-40B4-BE49-F238E27FC236}">
                <a16:creationId xmlns:a16="http://schemas.microsoft.com/office/drawing/2014/main" id="{A3A66BBA-5091-3EBF-49B7-A8DE450E6BC4}"/>
              </a:ext>
            </a:extLst>
          </p:cNvPr>
          <p:cNvSpPr/>
          <p:nvPr/>
        </p:nvSpPr>
        <p:spPr>
          <a:xfrm>
            <a:off x="1336460" y="277100"/>
            <a:ext cx="9144000" cy="358706"/>
          </a:xfrm>
          <a:prstGeom prst="rect">
            <a:avLst/>
          </a:prstGeom>
          <a:solidFill>
            <a:srgbClr val="F2F2F2"/>
          </a:solidFill>
          <a:ln>
            <a:noFill/>
          </a:ln>
        </p:spPr>
        <p:txBody>
          <a:bodyPr spcFirstLastPara="1" wrap="square" lIns="60003" tIns="29991" rIns="60003" bIns="29991" anchor="ctr" anchorCtr="0">
            <a:noAutofit/>
          </a:bodyPr>
          <a:lstStyle/>
          <a:p>
            <a:pPr marL="0" marR="0" lvl="0" indent="0" algn="ctr" defTabSz="914400" rtl="0" eaLnBrk="1" fontAlgn="auto" latinLnBrk="0" hangingPunct="1">
              <a:lnSpc>
                <a:spcPct val="100000"/>
              </a:lnSpc>
              <a:spcBef>
                <a:spcPts val="0"/>
              </a:spcBef>
              <a:spcAft>
                <a:spcPts val="0"/>
              </a:spcAft>
              <a:buClrTx/>
              <a:buSzPts val="1350"/>
              <a:buFontTx/>
              <a:buNone/>
              <a:tabLst/>
              <a:defRPr/>
            </a:pPr>
            <a:r>
              <a:rPr kumimoji="0" lang="en-US" sz="1181" b="0" i="0" u="none" strike="noStrike" kern="1200" cap="none" spc="0" normalizeH="0" baseline="0" noProof="0" dirty="0">
                <a:ln>
                  <a:noFill/>
                </a:ln>
                <a:solidFill>
                  <a:prstClr val="white"/>
                </a:solidFill>
                <a:effectLst/>
                <a:uLnTx/>
                <a:uFillTx/>
                <a:latin typeface="Avenir Next LT Pro"/>
                <a:ea typeface="+mn-ea"/>
                <a:cs typeface="+mn-cs"/>
              </a:rPr>
              <a:t>West </a:t>
            </a:r>
            <a:endParaRPr kumimoji="0" sz="1181" b="0" i="0" u="none" strike="noStrike" kern="1200" cap="none" spc="0" normalizeH="0" baseline="0" noProof="0" dirty="0">
              <a:ln>
                <a:noFill/>
              </a:ln>
              <a:solidFill>
                <a:prstClr val="white"/>
              </a:solidFill>
              <a:effectLst/>
              <a:uLnTx/>
              <a:uFillTx/>
              <a:latin typeface="Avenir Next LT Pro"/>
              <a:ea typeface="+mn-ea"/>
              <a:cs typeface="+mn-cs"/>
            </a:endParaRPr>
          </a:p>
        </p:txBody>
      </p:sp>
      <p:grpSp>
        <p:nvGrpSpPr>
          <p:cNvPr id="26" name="Google Shape;171;p4">
            <a:extLst>
              <a:ext uri="{FF2B5EF4-FFF2-40B4-BE49-F238E27FC236}">
                <a16:creationId xmlns:a16="http://schemas.microsoft.com/office/drawing/2014/main" id="{49834AFA-1C6E-77B5-9B3D-0517DD8ED3EA}"/>
              </a:ext>
            </a:extLst>
          </p:cNvPr>
          <p:cNvGrpSpPr/>
          <p:nvPr/>
        </p:nvGrpSpPr>
        <p:grpSpPr>
          <a:xfrm>
            <a:off x="8972091" y="459849"/>
            <a:ext cx="238998" cy="241995"/>
            <a:chOff x="6665701" y="1263473"/>
            <a:chExt cx="364188" cy="368755"/>
          </a:xfrm>
        </p:grpSpPr>
        <p:sp>
          <p:nvSpPr>
            <p:cNvPr id="27" name="Google Shape;172;p4">
              <a:extLst>
                <a:ext uri="{FF2B5EF4-FFF2-40B4-BE49-F238E27FC236}">
                  <a16:creationId xmlns:a16="http://schemas.microsoft.com/office/drawing/2014/main" id="{AEF0E729-931C-33CB-0DC3-3D2D5919DBD2}"/>
                </a:ext>
              </a:extLst>
            </p:cNvPr>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8" name="Google Shape;173;p4">
              <a:extLst>
                <a:ext uri="{FF2B5EF4-FFF2-40B4-BE49-F238E27FC236}">
                  <a16:creationId xmlns:a16="http://schemas.microsoft.com/office/drawing/2014/main" id="{92EDC659-B0FD-68EA-AB12-588A30C52493}"/>
                </a:ext>
              </a:extLst>
            </p:cNvPr>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Google Shape;174;p4">
              <a:extLst>
                <a:ext uri="{FF2B5EF4-FFF2-40B4-BE49-F238E27FC236}">
                  <a16:creationId xmlns:a16="http://schemas.microsoft.com/office/drawing/2014/main" id="{E8CC2447-65F0-FA0E-EB68-715E7A6A1F9F}"/>
                </a:ext>
              </a:extLst>
            </p:cNvPr>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30" name="Google Shape;175;p4">
            <a:extLst>
              <a:ext uri="{FF2B5EF4-FFF2-40B4-BE49-F238E27FC236}">
                <a16:creationId xmlns:a16="http://schemas.microsoft.com/office/drawing/2014/main" id="{810A84F9-6469-220B-CFF2-DD7A7F4FAFB8}"/>
              </a:ext>
            </a:extLst>
          </p:cNvPr>
          <p:cNvSpPr/>
          <p:nvPr/>
        </p:nvSpPr>
        <p:spPr>
          <a:xfrm>
            <a:off x="9312804" y="459849"/>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2" name="Google Shape;177;p4">
            <a:extLst>
              <a:ext uri="{FF2B5EF4-FFF2-40B4-BE49-F238E27FC236}">
                <a16:creationId xmlns:a16="http://schemas.microsoft.com/office/drawing/2014/main" id="{EE5CEC57-7C01-5E1C-A618-E9EAF36DF731}"/>
              </a:ext>
            </a:extLst>
          </p:cNvPr>
          <p:cNvSpPr/>
          <p:nvPr/>
        </p:nvSpPr>
        <p:spPr>
          <a:xfrm>
            <a:off x="2051458" y="809582"/>
            <a:ext cx="9899116" cy="1138347"/>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endParaRPr kumimoji="0" lang="en-US" sz="1400" b="1"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36" name="Google Shape;191;p5">
            <a:extLst>
              <a:ext uri="{FF2B5EF4-FFF2-40B4-BE49-F238E27FC236}">
                <a16:creationId xmlns:a16="http://schemas.microsoft.com/office/drawing/2014/main" id="{7A9C0A39-6A92-F2F3-DD25-347EE1D783CB}"/>
              </a:ext>
            </a:extLst>
          </p:cNvPr>
          <p:cNvSpPr/>
          <p:nvPr/>
        </p:nvSpPr>
        <p:spPr>
          <a:xfrm>
            <a:off x="1510037" y="355784"/>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r>
              <a:rPr kumimoji="0" lang="en-US" sz="1400" b="1" i="0" u="none" strike="noStrike" kern="1200" cap="none" spc="0" normalizeH="0" baseline="0" noProof="0">
                <a:ln>
                  <a:noFill/>
                </a:ln>
                <a:solidFill>
                  <a:prstClr val="black"/>
                </a:solidFill>
                <a:effectLst/>
                <a:uLnTx/>
                <a:uFillTx/>
                <a:latin typeface="Avenir Next LT Pro"/>
                <a:ea typeface="+mn-ea"/>
                <a:cs typeface="+mn-cs"/>
              </a:rPr>
              <a:t>School Name</a:t>
            </a: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91A6682F-A944-2CCA-2663-C7884DB75651}"/>
              </a:ext>
            </a:extLst>
          </p:cNvPr>
          <p:cNvSpPr txBox="1"/>
          <p:nvPr/>
        </p:nvSpPr>
        <p:spPr>
          <a:xfrm>
            <a:off x="1375692" y="1378755"/>
            <a:ext cx="10177682" cy="3693319"/>
          </a:xfrm>
          <a:prstGeom prst="rect">
            <a:avLst/>
          </a:prstGeom>
          <a:noFill/>
        </p:spPr>
        <p:txBody>
          <a:bodyPr wrap="square">
            <a:spAutoFit/>
          </a:bodyPr>
          <a:lstStyle/>
          <a:p>
            <a:r>
              <a:rPr lang="en-US" dirty="0"/>
              <a:t>** 	Strengths 					Challenges </a:t>
            </a:r>
          </a:p>
          <a:p>
            <a:r>
              <a:rPr lang="en-US" dirty="0"/>
              <a:t>IB Authorized School                                                              36% Proficient on ELA Milestones </a:t>
            </a:r>
          </a:p>
          <a:p>
            <a:r>
              <a:rPr lang="en-US" dirty="0"/>
              <a:t>School climate (Attendance Rate 95% )                              29% Proficient on Math Milestones English Language Learners Performance                          New Math Standard Implementation Math increase of 12.4% on Milestones                              Low Parent Engagement </a:t>
            </a:r>
          </a:p>
          <a:p>
            <a:endParaRPr lang="en-US" b="1" dirty="0"/>
          </a:p>
          <a:p>
            <a:r>
              <a:rPr lang="en-US" b="1" u="sng" dirty="0"/>
              <a:t>Our Overarching Needs </a:t>
            </a:r>
          </a:p>
          <a:p>
            <a:r>
              <a:rPr lang="en-US" b="1" dirty="0"/>
              <a:t>Literacy: </a:t>
            </a:r>
            <a:r>
              <a:rPr lang="en-US" dirty="0"/>
              <a:t>Increase student knowledge of phonics and phonemic awareness to support early readers. Improve student writing in all genres </a:t>
            </a:r>
          </a:p>
          <a:p>
            <a:r>
              <a:rPr lang="en-US" b="1" dirty="0"/>
              <a:t>Numeracy: </a:t>
            </a:r>
            <a:r>
              <a:rPr lang="en-US" dirty="0"/>
              <a:t>Teachers need to internalize new Math standards in efforts to increase student achievement. </a:t>
            </a:r>
          </a:p>
          <a:p>
            <a:r>
              <a:rPr lang="en-US" b="1" dirty="0"/>
              <a:t>Whole Child &amp; Intervention</a:t>
            </a:r>
            <a:r>
              <a:rPr lang="en-US" dirty="0"/>
              <a:t>: Parents need to partner with the school to assist the scholars with assignments and to attend school regularly Literacy Problem Statement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36FB-2992-6405-3BBA-E01FF4309F18}"/>
              </a:ext>
            </a:extLst>
          </p:cNvPr>
          <p:cNvSpPr>
            <a:spLocks noGrp="1"/>
          </p:cNvSpPr>
          <p:nvPr>
            <p:ph type="title"/>
          </p:nvPr>
        </p:nvSpPr>
        <p:spPr/>
        <p:txBody>
          <a:bodyPr/>
          <a:lstStyle/>
          <a:p>
            <a:r>
              <a:rPr lang="en-US" dirty="0"/>
              <a:t>West Manor goals </a:t>
            </a:r>
          </a:p>
        </p:txBody>
      </p:sp>
      <p:sp>
        <p:nvSpPr>
          <p:cNvPr id="3" name="Content Placeholder 2">
            <a:extLst>
              <a:ext uri="{FF2B5EF4-FFF2-40B4-BE49-F238E27FC236}">
                <a16:creationId xmlns:a16="http://schemas.microsoft.com/office/drawing/2014/main" id="{3B9827B5-8FF7-A90F-56C9-4CDABB5A1E89}"/>
              </a:ext>
            </a:extLst>
          </p:cNvPr>
          <p:cNvSpPr>
            <a:spLocks noGrp="1"/>
          </p:cNvSpPr>
          <p:nvPr>
            <p:ph idx="1"/>
          </p:nvPr>
        </p:nvSpPr>
        <p:spPr/>
        <p:txBody>
          <a:bodyPr>
            <a:normAutofit/>
          </a:bodyPr>
          <a:lstStyle/>
          <a:p>
            <a:r>
              <a:rPr lang="en-US" dirty="0"/>
              <a:t>Increase the % of grades 3-5 students scoring proficient or above on Milestones from 36% to 39% </a:t>
            </a:r>
          </a:p>
          <a:p>
            <a:r>
              <a:rPr lang="en-US" dirty="0"/>
              <a:t>Increase the % of grades 3-5 students scoring proficient or above on Milestones from 29% to 32% </a:t>
            </a:r>
          </a:p>
          <a:p>
            <a:r>
              <a:rPr lang="en-US" dirty="0"/>
              <a:t>Parent participation will assist in raising the average daily attendance for 95 to 96% and reduce the number of disciplinary infractions to 235</a:t>
            </a:r>
          </a:p>
        </p:txBody>
      </p:sp>
      <p:sp>
        <p:nvSpPr>
          <p:cNvPr id="4" name="Footer Placeholder 3">
            <a:extLst>
              <a:ext uri="{FF2B5EF4-FFF2-40B4-BE49-F238E27FC236}">
                <a16:creationId xmlns:a16="http://schemas.microsoft.com/office/drawing/2014/main" id="{95697A14-A4B9-8246-24E2-1A0F3187A043}"/>
              </a:ext>
            </a:extLst>
          </p:cNvPr>
          <p:cNvSpPr>
            <a:spLocks noGrp="1"/>
          </p:cNvSpPr>
          <p:nvPr>
            <p:ph type="ftr" sz="quarter" idx="11"/>
          </p:nvPr>
        </p:nvSpPr>
        <p:spPr/>
        <p:txBody>
          <a:body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E12F27E0-67CF-A760-836D-9F58C731F94E}"/>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2501928988"/>
      </p:ext>
    </p:extLst>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7" ma:contentTypeDescription="Create a new document." ma:contentTypeScope="" ma:versionID="3e2294909db46d904757942a84e001dc">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ee00007a08aafb63022019d11c7f01ec"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Jacobi, Diane</DisplayName>
        <AccountId>12</AccountId>
        <AccountType/>
      </UserInfo>
      <UserInfo>
        <DisplayName>Barnett, Carolyn</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976A6E-34A2-4F34-8AC3-43BD8CC615C5}">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DEF148-1770-458F-8F5B-C3D0A278AA97}">
  <ds:schemaRefs>
    <ds:schemaRef ds:uri="d37e30bb-5f32-4411-a640-0b4044b692bf"/>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ffb952a0-74d9-4848-89d6-000c4b1b707a"/>
    <ds:schemaRef ds:uri="http://www.w3.org/XML/1998/namespace"/>
    <ds:schemaRef ds:uri="http://purl.org/dc/terms/"/>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{B8EF6DDF-79B9-44FA-AB15-D553D3962920}tf78504181_win32</Template>
  <TotalTime>227</TotalTime>
  <Words>1210</Words>
  <Application>Microsoft Office PowerPoint</Application>
  <PresentationFormat>Widescreen</PresentationFormat>
  <Paragraphs>156</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Avenir Next LT Pro</vt:lpstr>
      <vt:lpstr>Calibri</vt:lpstr>
      <vt:lpstr>Tenorite</vt:lpstr>
      <vt:lpstr>Tw Cen MT</vt:lpstr>
      <vt:lpstr>Verdana</vt:lpstr>
      <vt:lpstr>ShapesVTI</vt:lpstr>
      <vt:lpstr>GO Team  Business Meeting #2</vt:lpstr>
      <vt:lpstr>Where We Are</vt:lpstr>
      <vt:lpstr>Timeline for GO Teams</vt:lpstr>
      <vt:lpstr>Discussion Items</vt:lpstr>
      <vt:lpstr>Current Strategic Plan</vt:lpstr>
      <vt:lpstr>PowerPoint Presentation</vt:lpstr>
      <vt:lpstr>Continuous Improvement Plan</vt:lpstr>
      <vt:lpstr>PowerPoint Presentation</vt:lpstr>
      <vt:lpstr>West Manor goals </vt:lpstr>
      <vt:lpstr>West Manor Action Plans </vt:lpstr>
      <vt:lpstr>GO Team Activity &amp; Discussion</vt:lpstr>
      <vt:lpstr>PowerPoint Presentation</vt:lpstr>
      <vt:lpstr>MAP Data</vt:lpstr>
      <vt:lpstr>PowerPoint Presentation</vt:lpstr>
      <vt:lpstr>Fall MAP Results</vt:lpstr>
      <vt:lpstr>Fall MAP Results Math </vt:lpstr>
      <vt:lpstr>GO Team Discussion: Data Protocol</vt:lpstr>
      <vt:lpstr>Strategic planning will help you fully uncover your available options, set priorities for them, and define the methods to achieve them.</vt:lpstr>
      <vt:lpstr>Where we’re going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Team Meeting #2</dc:title>
  <dc:creator>Jacobi, Diane</dc:creator>
  <cp:lastModifiedBy>Lawrence, Reginald</cp:lastModifiedBy>
  <cp:revision>6</cp:revision>
  <cp:lastPrinted>2023-09-28T16:30:49Z</cp:lastPrinted>
  <dcterms:created xsi:type="dcterms:W3CDTF">2022-09-07T14:53:24Z</dcterms:created>
  <dcterms:modified xsi:type="dcterms:W3CDTF">2023-10-05T14:09:50Z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